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49"/>
  </p:notesMasterIdLst>
  <p:sldIdLst>
    <p:sldId id="256" r:id="rId2"/>
    <p:sldId id="257" r:id="rId3"/>
    <p:sldId id="305" r:id="rId4"/>
    <p:sldId id="306" r:id="rId5"/>
    <p:sldId id="258" r:id="rId6"/>
    <p:sldId id="265" r:id="rId7"/>
    <p:sldId id="308" r:id="rId8"/>
    <p:sldId id="266" r:id="rId9"/>
    <p:sldId id="267" r:id="rId10"/>
    <p:sldId id="263" r:id="rId11"/>
    <p:sldId id="259" r:id="rId12"/>
    <p:sldId id="260" r:id="rId13"/>
    <p:sldId id="307" r:id="rId14"/>
    <p:sldId id="309" r:id="rId15"/>
    <p:sldId id="269" r:id="rId16"/>
    <p:sldId id="264" r:id="rId17"/>
    <p:sldId id="310" r:id="rId18"/>
    <p:sldId id="274" r:id="rId19"/>
    <p:sldId id="275" r:id="rId20"/>
    <p:sldId id="276" r:id="rId21"/>
    <p:sldId id="277" r:id="rId22"/>
    <p:sldId id="278" r:id="rId23"/>
    <p:sldId id="279" r:id="rId24"/>
    <p:sldId id="313" r:id="rId25"/>
    <p:sldId id="270" r:id="rId26"/>
    <p:sldId id="271" r:id="rId27"/>
    <p:sldId id="272" r:id="rId28"/>
    <p:sldId id="312" r:id="rId29"/>
    <p:sldId id="281" r:id="rId30"/>
    <p:sldId id="317" r:id="rId31"/>
    <p:sldId id="318" r:id="rId32"/>
    <p:sldId id="282" r:id="rId33"/>
    <p:sldId id="283" r:id="rId34"/>
    <p:sldId id="284" r:id="rId35"/>
    <p:sldId id="286" r:id="rId36"/>
    <p:sldId id="311" r:id="rId37"/>
    <p:sldId id="280" r:id="rId38"/>
    <p:sldId id="297" r:id="rId39"/>
    <p:sldId id="299" r:id="rId40"/>
    <p:sldId id="300" r:id="rId41"/>
    <p:sldId id="301" r:id="rId42"/>
    <p:sldId id="302" r:id="rId43"/>
    <p:sldId id="303" r:id="rId44"/>
    <p:sldId id="321" r:id="rId45"/>
    <p:sldId id="314" r:id="rId46"/>
    <p:sldId id="319" r:id="rId47"/>
    <p:sldId id="293" r:id="rId48"/>
  </p:sldIdLst>
  <p:sldSz cx="9144000" cy="5143500" type="screen16x9"/>
  <p:notesSz cx="6858000" cy="9144000"/>
  <p:embeddedFontLst>
    <p:embeddedFont>
      <p:font typeface="Lato" panose="020B0604020202020204" charset="0"/>
      <p:regular r:id="rId50"/>
      <p:bold r:id="rId51"/>
      <p:italic r:id="rId52"/>
      <p:boldItalic r:id="rId53"/>
    </p:embeddedFont>
    <p:embeddedFont>
      <p:font typeface="Raleway"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A1ABF7-5E69-4640-8FF4-981D72B29473}">
  <a:tblStyle styleId="{E5A1ABF7-5E69-4640-8FF4-981D72B2947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113" d="100"/>
          <a:sy n="113" d="100"/>
        </p:scale>
        <p:origin x="121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3893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7524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5011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14034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c4a5a21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73c4a5a21d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505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681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84537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3c4a5a21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73c4a5a21d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3c4a5a21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73c4a5a21d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3c4a5a21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73c4a5a21d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3c4a5a2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73c4a5a21d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3c4a5a21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73c4a5a21d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3c4a5a21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73c4a5a21d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2474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3c4a5a21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73c4a5a21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32119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3c4a5a21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73c4a5a21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8631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3c4a5a21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73c4a5a2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81105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27377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3c4a5a21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73c4a5a21d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95448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3c4a5a21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73c4a5a21d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72299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3c4a5a21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73c4a5a21d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94650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3c4a5a21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73c4a5a21d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3c4a5a21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73c4a5a21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3c4a5a21d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73c4a5a21d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3c4a5a21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73c4a5a21d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19925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3c4a5a21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73c4a5a21d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59800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3c4a5a21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73c4a5a21d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07729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3c4a5a21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73c4a5a21d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5892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27438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3c4a5a21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73c4a5a21d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44741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3c4a5a21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73c4a5a21d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31967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3c4a5a21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73c4a5a21d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7961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3c4a5a21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73c4a5a21d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9520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22550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264239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4700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3c4a5a21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73c4a5a21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3c4a5a21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73c4a5a21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2134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3c4a5a21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73c4a5a21d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3c4a5a21d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73c4a5a21d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18"/>
        <p:cNvGrpSpPr/>
        <p:nvPr/>
      </p:nvGrpSpPr>
      <p:grpSpPr>
        <a:xfrm>
          <a:off x="0" y="0"/>
          <a:ext cx="0" cy="0"/>
          <a:chOff x="0" y="0"/>
          <a:chExt cx="0" cy="0"/>
        </a:xfrm>
      </p:grpSpPr>
      <p:cxnSp>
        <p:nvCxnSpPr>
          <p:cNvPr id="19" name="Google Shape;19;p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20" name="Google Shape;20;p4"/>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5"/>
        <p:cNvGrpSpPr/>
        <p:nvPr/>
      </p:nvGrpSpPr>
      <p:grpSpPr>
        <a:xfrm>
          <a:off x="0" y="0"/>
          <a:ext cx="0" cy="0"/>
          <a:chOff x="0" y="0"/>
          <a:chExt cx="0" cy="0"/>
        </a:xfrm>
      </p:grpSpPr>
      <p:cxnSp>
        <p:nvCxnSpPr>
          <p:cNvPr id="26" name="Google Shape;26;p6"/>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27" name="Google Shape;27;p6"/>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28" name="Google Shape;28;p6"/>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cxnSp>
        <p:nvCxnSpPr>
          <p:cNvPr id="31" name="Google Shape;31;p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2" name="Google Shape;32;p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3" name="Google Shape;33;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4" name="Google Shape;34;p7"/>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cxnSp>
        <p:nvCxnSpPr>
          <p:cNvPr id="38" name="Google Shape;38;p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9" name="Google Shape;39;p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40" name="Google Shape;40;p8"/>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 name="Google Shape;42;p8"/>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8"/>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4" name="Google Shape;44;p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cxnSp>
        <p:nvCxnSpPr>
          <p:cNvPr id="46" name="Google Shape;46;p9"/>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47" name="Google Shape;47;p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8" name="Google Shape;48;p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cxnSp>
        <p:nvCxnSpPr>
          <p:cNvPr id="51" name="Google Shape;51;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2" name="Google Shape;52;p10"/>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3" name="Google Shape;53;p10"/>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54" name="Google Shape;54;p10"/>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youtu.be/3vFiKJOSpLI" TargetMode="Externa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ctrTitle"/>
          </p:nvPr>
        </p:nvSpPr>
        <p:spPr>
          <a:xfrm>
            <a:off x="402625" y="630225"/>
            <a:ext cx="8300700" cy="154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a:t>Social Media Data Analysis</a:t>
            </a:r>
            <a:endParaRPr/>
          </a:p>
        </p:txBody>
      </p:sp>
      <p:sp>
        <p:nvSpPr>
          <p:cNvPr id="61" name="Google Shape;61;p11"/>
          <p:cNvSpPr txBox="1"/>
          <p:nvPr/>
        </p:nvSpPr>
        <p:spPr>
          <a:xfrm>
            <a:off x="3043810" y="1954924"/>
            <a:ext cx="4826335" cy="26314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chemeClr val="dk1"/>
                </a:solidFill>
                <a:latin typeface="Raleway"/>
                <a:ea typeface="Raleway"/>
                <a:cs typeface="Raleway"/>
                <a:sym typeface="Raleway"/>
              </a:rPr>
              <a:t>Team: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err="1">
                <a:solidFill>
                  <a:schemeClr val="lt1"/>
                </a:solidFill>
                <a:latin typeface="Raleway"/>
                <a:ea typeface="Raleway"/>
                <a:cs typeface="Raleway"/>
                <a:sym typeface="Raleway"/>
              </a:rPr>
              <a:t>Hanu</a:t>
            </a:r>
            <a:r>
              <a:rPr lang="en-US" sz="1500" b="0" i="0" u="none" strike="noStrike" cap="none" dirty="0">
                <a:solidFill>
                  <a:schemeClr val="lt1"/>
                </a:solidFill>
                <a:latin typeface="Raleway"/>
                <a:ea typeface="Raleway"/>
                <a:cs typeface="Raleway"/>
                <a:sym typeface="Raleway"/>
              </a:rPr>
              <a:t> </a:t>
            </a:r>
            <a:r>
              <a:rPr lang="en-US" sz="1500" b="0" i="0" u="none" strike="noStrike" cap="none" dirty="0" err="1">
                <a:solidFill>
                  <a:schemeClr val="lt1"/>
                </a:solidFill>
                <a:latin typeface="Raleway"/>
                <a:ea typeface="Raleway"/>
                <a:cs typeface="Raleway"/>
                <a:sym typeface="Raleway"/>
              </a:rPr>
              <a:t>Pathuri</a:t>
            </a:r>
            <a:r>
              <a:rPr lang="en-US" sz="1500" b="0" i="0" u="none" strike="noStrike" cap="none" dirty="0">
                <a:solidFill>
                  <a:schemeClr val="lt1"/>
                </a:solidFill>
                <a:latin typeface="Raleway"/>
                <a:ea typeface="Raleway"/>
                <a:cs typeface="Raleway"/>
                <a:sym typeface="Raleway"/>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Raleway"/>
                <a:ea typeface="Raleway"/>
                <a:cs typeface="Raleway"/>
                <a:sym typeface="Raleway"/>
              </a:rPr>
              <a:t>Mohammed </a:t>
            </a:r>
            <a:r>
              <a:rPr lang="en-US" sz="1500" b="0" i="0" u="none" strike="noStrike" cap="none" dirty="0" err="1">
                <a:solidFill>
                  <a:schemeClr val="lt1"/>
                </a:solidFill>
                <a:latin typeface="Raleway"/>
                <a:ea typeface="Raleway"/>
                <a:cs typeface="Raleway"/>
                <a:sym typeface="Raleway"/>
              </a:rPr>
              <a:t>Tawashi</a:t>
            </a:r>
            <a:endParaRPr sz="1500" b="0" i="0" u="none" strike="noStrike" cap="none" dirty="0">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Raleway"/>
                <a:ea typeface="Raleway"/>
                <a:cs typeface="Raleway"/>
                <a:sym typeface="Raleway"/>
              </a:rPr>
              <a:t>Amir Shirkhani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Raleway"/>
                <a:ea typeface="Raleway"/>
                <a:cs typeface="Raleway"/>
                <a:sym typeface="Raleway"/>
              </a:rPr>
              <a:t>Naveed Mohammed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Raleway"/>
                <a:ea typeface="Raleway"/>
                <a:cs typeface="Raleway"/>
                <a:sym typeface="Raleway"/>
              </a:rPr>
              <a:t>Vamsi </a:t>
            </a:r>
            <a:r>
              <a:rPr lang="en-US" sz="1500" b="0" i="0" u="none" strike="noStrike" cap="none" dirty="0" err="1">
                <a:solidFill>
                  <a:schemeClr val="lt1"/>
                </a:solidFill>
                <a:latin typeface="Raleway"/>
                <a:ea typeface="Raleway"/>
                <a:cs typeface="Raleway"/>
                <a:sym typeface="Raleway"/>
              </a:rPr>
              <a:t>Namuduri</a:t>
            </a:r>
            <a:endParaRPr sz="1500" b="0" i="0" u="none" strike="noStrike" cap="none" dirty="0">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chemeClr val="dk1"/>
                </a:solidFill>
                <a:latin typeface="Raleway"/>
                <a:ea typeface="Raleway"/>
                <a:cs typeface="Raleway"/>
                <a:sym typeface="Raleway"/>
              </a:rPr>
              <a:t>Advisors:</a:t>
            </a:r>
            <a:r>
              <a:rPr lang="en-US" sz="1500" b="0" i="0" u="none" strike="noStrike" cap="none" dirty="0">
                <a:solidFill>
                  <a:schemeClr val="dk1"/>
                </a:solidFill>
                <a:latin typeface="Raleway"/>
                <a:ea typeface="Raleway"/>
                <a:cs typeface="Raleway"/>
                <a:sym typeface="Raleway"/>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Raleway"/>
                <a:ea typeface="Raleway"/>
                <a:cs typeface="Raleway"/>
                <a:sym typeface="Raleway"/>
              </a:rPr>
              <a:t>Prof. </a:t>
            </a:r>
            <a:r>
              <a:rPr lang="en-US" sz="1500" b="0" i="0" u="none" strike="noStrike" cap="none">
                <a:solidFill>
                  <a:schemeClr val="lt1"/>
                </a:solidFill>
                <a:latin typeface="Raleway"/>
                <a:ea typeface="Raleway"/>
                <a:cs typeface="Raleway"/>
                <a:sym typeface="Raleway"/>
              </a:rPr>
              <a:t>Amarnath Gupta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283100" y="445700"/>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dirty="0">
                <a:solidFill>
                  <a:srgbClr val="FB8C00"/>
                </a:solidFill>
              </a:rPr>
              <a:t>Data Distribution</a:t>
            </a:r>
            <a:endParaRPr dirty="0">
              <a:solidFill>
                <a:srgbClr val="FB8C00"/>
              </a:solidFill>
            </a:endParaRPr>
          </a:p>
        </p:txBody>
      </p:sp>
      <p:sp>
        <p:nvSpPr>
          <p:cNvPr id="108" name="Google Shape;108;p18"/>
          <p:cNvSpPr txBox="1"/>
          <p:nvPr/>
        </p:nvSpPr>
        <p:spPr>
          <a:xfrm>
            <a:off x="1235700" y="475400"/>
            <a:ext cx="6672600" cy="7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
        <p:nvSpPr>
          <p:cNvPr id="109" name="Google Shape;109;p18"/>
          <p:cNvSpPr txBox="1"/>
          <p:nvPr/>
        </p:nvSpPr>
        <p:spPr>
          <a:xfrm>
            <a:off x="452825" y="1680882"/>
            <a:ext cx="8374500" cy="300436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chemeClr val="lt1"/>
                </a:solidFill>
                <a:latin typeface="Raleway"/>
                <a:ea typeface="Raleway"/>
                <a:cs typeface="Raleway"/>
                <a:sym typeface="Raleway"/>
              </a:rPr>
              <a:t>Tweets with Media: 2.9%</a:t>
            </a: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chemeClr val="lt1"/>
                </a:solidFill>
                <a:latin typeface="Raleway"/>
                <a:ea typeface="Raleway"/>
                <a:cs typeface="Raleway"/>
                <a:sym typeface="Raleway"/>
              </a:rPr>
              <a:t>Overall hashtag: 10% </a:t>
            </a: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chemeClr val="lt1"/>
                </a:solidFill>
                <a:latin typeface="Raleway"/>
                <a:ea typeface="Raleway"/>
                <a:cs typeface="Raleway"/>
                <a:sym typeface="Raleway"/>
              </a:rPr>
              <a:t>Media tweets with hashtag:  </a:t>
            </a:r>
            <a:r>
              <a:rPr lang="en-US" sz="1800" dirty="0">
                <a:solidFill>
                  <a:schemeClr val="lt1"/>
                </a:solidFill>
                <a:latin typeface="Raleway"/>
                <a:ea typeface="Raleway"/>
                <a:cs typeface="Raleway"/>
                <a:sym typeface="Raleway"/>
              </a:rPr>
              <a:t>3</a:t>
            </a:r>
            <a:r>
              <a:rPr lang="en-US" sz="1800" b="0" i="0" u="none" strike="noStrike" cap="none" dirty="0">
                <a:solidFill>
                  <a:schemeClr val="lt1"/>
                </a:solidFill>
                <a:latin typeface="Raleway"/>
                <a:ea typeface="Raleway"/>
                <a:cs typeface="Raleway"/>
                <a:sym typeface="Raleway"/>
              </a:rPr>
              <a:t>% </a:t>
            </a:r>
          </a:p>
          <a:p>
            <a:pPr marL="0" marR="0" lvl="0" indent="0" algn="l" rtl="0">
              <a:lnSpc>
                <a:spcPct val="115000"/>
              </a:lnSpc>
              <a:spcBef>
                <a:spcPts val="1600"/>
              </a:spcBef>
              <a:spcAft>
                <a:spcPts val="0"/>
              </a:spcAft>
              <a:buClr>
                <a:srgbClr val="000000"/>
              </a:buClr>
              <a:buSzPts val="1800"/>
              <a:buFont typeface="Arial"/>
              <a:buNone/>
            </a:pPr>
            <a:r>
              <a:rPr lang="en-US" sz="1800" dirty="0">
                <a:solidFill>
                  <a:schemeClr val="lt1"/>
                </a:solidFill>
                <a:latin typeface="Raleway"/>
                <a:ea typeface="Raleway"/>
                <a:cs typeface="Raleway"/>
                <a:sym typeface="Raleway"/>
              </a:rPr>
              <a:t>Average tweets /user:  9 </a:t>
            </a: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283100" y="405450"/>
            <a:ext cx="8451600" cy="91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a:solidFill>
                  <a:srgbClr val="FB8C00"/>
                </a:solidFill>
              </a:rPr>
              <a:t>Feature Engineering</a:t>
            </a:r>
            <a:endParaRPr>
              <a:solidFill>
                <a:srgbClr val="FB8C00"/>
              </a:solidFill>
            </a:endParaRPr>
          </a:p>
          <a:p>
            <a:pPr marL="0" lvl="0" indent="0" algn="l" rtl="0">
              <a:lnSpc>
                <a:spcPct val="100000"/>
              </a:lnSpc>
              <a:spcBef>
                <a:spcPts val="0"/>
              </a:spcBef>
              <a:spcAft>
                <a:spcPts val="0"/>
              </a:spcAft>
              <a:buSzPts val="4800"/>
              <a:buNone/>
            </a:pPr>
            <a:endParaRPr>
              <a:solidFill>
                <a:srgbClr val="FB8C00"/>
              </a:solidFill>
            </a:endParaRPr>
          </a:p>
        </p:txBody>
      </p:sp>
      <p:sp>
        <p:nvSpPr>
          <p:cNvPr id="80" name="Google Shape;80;p14"/>
          <p:cNvSpPr txBox="1"/>
          <p:nvPr/>
        </p:nvSpPr>
        <p:spPr>
          <a:xfrm>
            <a:off x="1383450" y="1012925"/>
            <a:ext cx="6672600" cy="7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1" name="Google Shape;81;p14"/>
          <p:cNvSpPr txBox="1"/>
          <p:nvPr/>
        </p:nvSpPr>
        <p:spPr>
          <a:xfrm>
            <a:off x="452825" y="1378500"/>
            <a:ext cx="8374500" cy="3143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chemeClr val="lt1"/>
                </a:solidFill>
                <a:latin typeface="Raleway"/>
                <a:ea typeface="Raleway"/>
                <a:cs typeface="Raleway"/>
                <a:sym typeface="Raleway"/>
              </a:rPr>
              <a:t>Existing Features:</a:t>
            </a: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chemeClr val="lt1"/>
                </a:solidFill>
                <a:latin typeface="Raleway"/>
                <a:ea typeface="Raleway"/>
                <a:cs typeface="Raleway"/>
                <a:sym typeface="Raleway"/>
              </a:rPr>
              <a:t>'</a:t>
            </a:r>
            <a:r>
              <a:rPr lang="en-US" sz="1800" b="0" i="0" u="none" strike="noStrike" cap="none" dirty="0" err="1">
                <a:solidFill>
                  <a:schemeClr val="lt1"/>
                </a:solidFill>
                <a:latin typeface="Raleway"/>
                <a:ea typeface="Raleway"/>
                <a:cs typeface="Raleway"/>
                <a:sym typeface="Raleway"/>
              </a:rPr>
              <a:t>created_at</a:t>
            </a:r>
            <a:r>
              <a:rPr lang="en-US" sz="1800" b="0" i="0" u="none" strike="noStrike" cap="none" dirty="0">
                <a:solidFill>
                  <a:schemeClr val="lt1"/>
                </a:solidFill>
                <a:latin typeface="Raleway"/>
                <a:ea typeface="Raleway"/>
                <a:cs typeface="Raleway"/>
                <a:sym typeface="Raleway"/>
              </a:rPr>
              <a:t>', '</a:t>
            </a:r>
            <a:r>
              <a:rPr lang="en-US" sz="1800" b="0" i="0" u="none" strike="noStrike" cap="none" dirty="0" err="1">
                <a:solidFill>
                  <a:schemeClr val="lt1"/>
                </a:solidFill>
                <a:latin typeface="Raleway"/>
                <a:ea typeface="Raleway"/>
                <a:cs typeface="Raleway"/>
                <a:sym typeface="Raleway"/>
              </a:rPr>
              <a:t>in_reply_to_status_id</a:t>
            </a:r>
            <a:r>
              <a:rPr lang="en-US" sz="1800" b="0" i="0" u="none" strike="noStrike" cap="none" dirty="0">
                <a:solidFill>
                  <a:schemeClr val="lt1"/>
                </a:solidFill>
                <a:latin typeface="Raleway"/>
                <a:ea typeface="Raleway"/>
                <a:cs typeface="Raleway"/>
                <a:sym typeface="Raleway"/>
              </a:rPr>
              <a:t>', '</a:t>
            </a:r>
            <a:r>
              <a:rPr lang="en-US" sz="1800" b="0" i="0" u="none" strike="noStrike" cap="none" dirty="0" err="1">
                <a:solidFill>
                  <a:schemeClr val="lt1"/>
                </a:solidFill>
                <a:latin typeface="Raleway"/>
                <a:ea typeface="Raleway"/>
                <a:cs typeface="Raleway"/>
                <a:sym typeface="Raleway"/>
              </a:rPr>
              <a:t>in_reply_to_user_id</a:t>
            </a:r>
            <a:r>
              <a:rPr lang="en-US" sz="1800" b="0" i="0" u="none" strike="noStrike" cap="none" dirty="0">
                <a:solidFill>
                  <a:schemeClr val="lt1"/>
                </a:solidFill>
                <a:latin typeface="Raleway"/>
                <a:ea typeface="Raleway"/>
                <a:cs typeface="Raleway"/>
                <a:sym typeface="Raleway"/>
              </a:rPr>
              <a:t>', 'source','</a:t>
            </a:r>
            <a:r>
              <a:rPr lang="en-US" sz="1800" b="0" i="0" u="none" strike="noStrike" cap="none" dirty="0" err="1">
                <a:solidFill>
                  <a:schemeClr val="lt1"/>
                </a:solidFill>
                <a:latin typeface="Raleway"/>
                <a:ea typeface="Raleway"/>
                <a:cs typeface="Raleway"/>
                <a:sym typeface="Raleway"/>
              </a:rPr>
              <a:t>retweet_count</a:t>
            </a:r>
            <a:r>
              <a:rPr lang="en-US" sz="1800" b="0" i="0" u="none" strike="noStrike" cap="none" dirty="0">
                <a:solidFill>
                  <a:schemeClr val="lt1"/>
                </a:solidFill>
                <a:latin typeface="Raleway"/>
                <a:ea typeface="Raleway"/>
                <a:cs typeface="Raleway"/>
                <a:sym typeface="Raleway"/>
              </a:rPr>
              <a:t>', 'retweeted', 'in_reply_to_screen_name','</a:t>
            </a:r>
            <a:r>
              <a:rPr lang="en-US" sz="1800" b="0" i="0" u="none" strike="noStrike" cap="none" dirty="0" err="1">
                <a:solidFill>
                  <a:schemeClr val="lt1"/>
                </a:solidFill>
                <a:latin typeface="Raleway"/>
                <a:ea typeface="Raleway"/>
                <a:cs typeface="Raleway"/>
                <a:sym typeface="Raleway"/>
              </a:rPr>
              <a:t>is_quote_status</a:t>
            </a:r>
            <a:r>
              <a:rPr lang="en-US" sz="1800" b="0" i="0" u="none" strike="noStrike" cap="none" dirty="0">
                <a:solidFill>
                  <a:schemeClr val="lt1"/>
                </a:solidFill>
                <a:latin typeface="Raleway"/>
                <a:ea typeface="Raleway"/>
                <a:cs typeface="Raleway"/>
                <a:sym typeface="Raleway"/>
              </a:rPr>
              <a:t>', '</a:t>
            </a:r>
            <a:r>
              <a:rPr lang="en-US" sz="1800" b="0" i="0" u="none" strike="noStrike" cap="none" dirty="0" err="1">
                <a:solidFill>
                  <a:schemeClr val="lt1"/>
                </a:solidFill>
                <a:latin typeface="Raleway"/>
                <a:ea typeface="Raleway"/>
                <a:cs typeface="Raleway"/>
                <a:sym typeface="Raleway"/>
              </a:rPr>
              <a:t>favorite_count</a:t>
            </a:r>
            <a:r>
              <a:rPr lang="en-US" sz="1800" b="0" i="0" u="none" strike="noStrike" cap="none" dirty="0">
                <a:solidFill>
                  <a:schemeClr val="lt1"/>
                </a:solidFill>
                <a:latin typeface="Raleway"/>
                <a:ea typeface="Raleway"/>
                <a:cs typeface="Raleway"/>
                <a:sym typeface="Raleway"/>
              </a:rPr>
              <a:t>', 'id', 'text', 'place', '</a:t>
            </a:r>
            <a:r>
              <a:rPr lang="en-US" sz="1800" b="0" i="0" u="none" strike="noStrike" cap="none" dirty="0" err="1">
                <a:solidFill>
                  <a:schemeClr val="lt1"/>
                </a:solidFill>
                <a:latin typeface="Raleway"/>
                <a:ea typeface="Raleway"/>
                <a:cs typeface="Raleway"/>
                <a:sym typeface="Raleway"/>
              </a:rPr>
              <a:t>lang</a:t>
            </a:r>
            <a:r>
              <a:rPr lang="en-US" sz="1800" b="0" i="0" u="none" strike="noStrike" cap="none" dirty="0">
                <a:solidFill>
                  <a:schemeClr val="lt1"/>
                </a:solidFill>
                <a:latin typeface="Raleway"/>
                <a:ea typeface="Raleway"/>
                <a:cs typeface="Raleway"/>
                <a:sym typeface="Raleway"/>
              </a:rPr>
              <a:t>','</a:t>
            </a:r>
            <a:r>
              <a:rPr lang="en-US" sz="1800" b="0" i="0" u="none" strike="noStrike" cap="none" dirty="0" err="1">
                <a:solidFill>
                  <a:schemeClr val="lt1"/>
                </a:solidFill>
                <a:latin typeface="Raleway"/>
                <a:ea typeface="Raleway"/>
                <a:cs typeface="Raleway"/>
                <a:sym typeface="Raleway"/>
              </a:rPr>
              <a:t>reply_count</a:t>
            </a:r>
            <a:r>
              <a:rPr lang="en-US" sz="1800" b="0" i="0" u="none" strike="noStrike" cap="none" dirty="0">
                <a:solidFill>
                  <a:schemeClr val="lt1"/>
                </a:solidFill>
                <a:latin typeface="Raleway"/>
                <a:ea typeface="Raleway"/>
                <a:cs typeface="Raleway"/>
                <a:sym typeface="Raleway"/>
              </a:rPr>
              <a:t>', '</a:t>
            </a:r>
            <a:r>
              <a:rPr lang="en-US" sz="1800" b="0" i="0" u="none" strike="noStrike" cap="none" dirty="0" err="1">
                <a:solidFill>
                  <a:schemeClr val="lt1"/>
                </a:solidFill>
                <a:latin typeface="Raleway"/>
                <a:ea typeface="Raleway"/>
                <a:cs typeface="Raleway"/>
                <a:sym typeface="Raleway"/>
              </a:rPr>
              <a:t>userid</a:t>
            </a:r>
            <a:r>
              <a:rPr lang="en-US" sz="1800" b="0" i="0" u="none" strike="noStrike" cap="none" dirty="0">
                <a:solidFill>
                  <a:schemeClr val="lt1"/>
                </a:solidFill>
                <a:latin typeface="Raleway"/>
                <a:ea typeface="Raleway"/>
                <a:cs typeface="Raleway"/>
                <a:sym typeface="Raleway"/>
              </a:rPr>
              <a:t>', '</a:t>
            </a:r>
            <a:r>
              <a:rPr lang="en-US" sz="1800" b="0" i="0" u="none" strike="noStrike" cap="none" dirty="0" err="1">
                <a:solidFill>
                  <a:schemeClr val="lt1"/>
                </a:solidFill>
                <a:latin typeface="Raleway"/>
                <a:ea typeface="Raleway"/>
                <a:cs typeface="Raleway"/>
                <a:sym typeface="Raleway"/>
              </a:rPr>
              <a:t>retweeted_id</a:t>
            </a:r>
            <a:r>
              <a:rPr lang="en-US" sz="1800" b="0" i="0" u="none" strike="noStrike" cap="none" dirty="0">
                <a:solidFill>
                  <a:schemeClr val="lt1"/>
                </a:solidFill>
                <a:latin typeface="Raleway"/>
                <a:ea typeface="Raleway"/>
                <a:cs typeface="Raleway"/>
                <a:sym typeface="Raleway"/>
              </a:rPr>
              <a:t>', 'hashtag', 'media',</a:t>
            </a: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chemeClr val="lt1"/>
                </a:solidFill>
                <a:latin typeface="Raleway"/>
                <a:ea typeface="Raleway"/>
                <a:cs typeface="Raleway"/>
                <a:sym typeface="Raleway"/>
              </a:rPr>
              <a:t>'</a:t>
            </a:r>
            <a:r>
              <a:rPr lang="en-US" sz="1800" b="0" i="0" u="none" strike="noStrike" cap="none" dirty="0" err="1">
                <a:solidFill>
                  <a:schemeClr val="lt1"/>
                </a:solidFill>
                <a:latin typeface="Raleway"/>
                <a:ea typeface="Raleway"/>
                <a:cs typeface="Raleway"/>
                <a:sym typeface="Raleway"/>
              </a:rPr>
              <a:t>url</a:t>
            </a:r>
            <a:r>
              <a:rPr lang="en-US" sz="1800" b="0" i="0" u="none" strike="noStrike" cap="none" dirty="0">
                <a:solidFill>
                  <a:schemeClr val="lt1"/>
                </a:solidFill>
                <a:latin typeface="Raleway"/>
                <a:ea typeface="Raleway"/>
                <a:cs typeface="Raleway"/>
                <a:sym typeface="Raleway"/>
              </a:rPr>
              <a:t>', 'geo’,</a:t>
            </a: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1600"/>
              </a:spcAft>
              <a:buClr>
                <a:schemeClr val="dk2"/>
              </a:buClr>
              <a:buSzPts val="1100"/>
              <a:buFont typeface="Arial"/>
              <a:buNone/>
            </a:pPr>
            <a:endParaRPr sz="1800" b="0" i="0" u="none" strike="noStrike" cap="none" dirty="0">
              <a:solidFill>
                <a:schemeClr val="lt1"/>
              </a:solidFill>
              <a:latin typeface="Raleway"/>
              <a:ea typeface="Raleway"/>
              <a:cs typeface="Raleway"/>
              <a:sym typeface="Raleway"/>
            </a:endParaRPr>
          </a:p>
        </p:txBody>
      </p:sp>
    </p:spTree>
    <p:extLst>
      <p:ext uri="{BB962C8B-B14F-4D97-AF65-F5344CB8AC3E}">
        <p14:creationId xmlns:p14="http://schemas.microsoft.com/office/powerpoint/2010/main" val="385796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283100" y="405450"/>
            <a:ext cx="8451600" cy="91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a:solidFill>
                  <a:srgbClr val="FB8C00"/>
                </a:solidFill>
              </a:rPr>
              <a:t>Feature Engineering</a:t>
            </a:r>
            <a:endParaRPr>
              <a:solidFill>
                <a:srgbClr val="FB8C00"/>
              </a:solidFill>
            </a:endParaRPr>
          </a:p>
          <a:p>
            <a:pPr marL="0" lvl="0" indent="0" algn="l" rtl="0">
              <a:lnSpc>
                <a:spcPct val="100000"/>
              </a:lnSpc>
              <a:spcBef>
                <a:spcPts val="0"/>
              </a:spcBef>
              <a:spcAft>
                <a:spcPts val="0"/>
              </a:spcAft>
              <a:buSzPts val="4800"/>
              <a:buNone/>
            </a:pPr>
            <a:endParaRPr>
              <a:solidFill>
                <a:srgbClr val="FB8C00"/>
              </a:solidFill>
            </a:endParaRPr>
          </a:p>
        </p:txBody>
      </p:sp>
      <p:sp>
        <p:nvSpPr>
          <p:cNvPr id="87" name="Google Shape;87;p15"/>
          <p:cNvSpPr txBox="1"/>
          <p:nvPr/>
        </p:nvSpPr>
        <p:spPr>
          <a:xfrm>
            <a:off x="1383450" y="1012925"/>
            <a:ext cx="6672600" cy="7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8" name="Google Shape;88;p15"/>
          <p:cNvSpPr txBox="1"/>
          <p:nvPr/>
        </p:nvSpPr>
        <p:spPr>
          <a:xfrm>
            <a:off x="452825" y="1378500"/>
            <a:ext cx="8374500" cy="33595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chemeClr val="lt1"/>
                </a:solidFill>
                <a:latin typeface="Raleway"/>
                <a:ea typeface="Raleway"/>
                <a:cs typeface="Raleway"/>
                <a:sym typeface="Raleway"/>
              </a:rPr>
              <a:t>New Features augmented :</a:t>
            </a:r>
          </a:p>
          <a:p>
            <a:pPr marL="0" marR="0" lvl="0" indent="0" algn="l" rtl="0">
              <a:lnSpc>
                <a:spcPct val="115000"/>
              </a:lnSpc>
              <a:spcBef>
                <a:spcPts val="0"/>
              </a:spcBef>
              <a:spcAft>
                <a:spcPts val="0"/>
              </a:spcAft>
              <a:buClr>
                <a:srgbClr val="000000"/>
              </a:buClr>
              <a:buSzPts val="1800"/>
              <a:buFont typeface="Arial"/>
              <a:buNone/>
            </a:pPr>
            <a:endParaRPr lang="en-US" sz="1800" b="0" i="0" u="none" strike="noStrike" cap="none" dirty="0">
              <a:solidFill>
                <a:schemeClr val="lt1"/>
              </a:solidFill>
              <a:latin typeface="Raleway"/>
              <a:ea typeface="Raleway"/>
              <a:cs typeface="Raleway"/>
              <a:sym typeface="Raleway"/>
            </a:endParaRPr>
          </a:p>
          <a:p>
            <a:pPr lvl="0">
              <a:lnSpc>
                <a:spcPct val="115000"/>
              </a:lnSpc>
              <a:buSzPts val="1800"/>
            </a:pPr>
            <a:r>
              <a:rPr lang="en-US" sz="1800" dirty="0">
                <a:solidFill>
                  <a:schemeClr val="lt1"/>
                </a:solidFill>
                <a:latin typeface="Raleway"/>
                <a:ea typeface="Raleway"/>
                <a:cs typeface="Raleway"/>
                <a:sym typeface="Raleway"/>
              </a:rPr>
              <a:t>YOLO object detection with OpenCV to get Objects in Images</a:t>
            </a:r>
          </a:p>
          <a:p>
            <a:pPr lvl="0">
              <a:lnSpc>
                <a:spcPct val="115000"/>
              </a:lnSpc>
              <a:buSzPts val="1800"/>
            </a:pPr>
            <a:endParaRPr lang="en-US" sz="1800" dirty="0">
              <a:solidFill>
                <a:schemeClr val="lt1"/>
              </a:solidFill>
              <a:latin typeface="Raleway"/>
              <a:ea typeface="Raleway"/>
              <a:cs typeface="Raleway"/>
              <a:sym typeface="Raleway"/>
            </a:endParaRPr>
          </a:p>
          <a:p>
            <a:pPr lvl="0">
              <a:lnSpc>
                <a:spcPct val="115000"/>
              </a:lnSpc>
              <a:buSzPts val="1800"/>
            </a:pPr>
            <a:r>
              <a:rPr lang="en-US" sz="1800" dirty="0" err="1">
                <a:solidFill>
                  <a:schemeClr val="lt1"/>
                </a:solidFill>
                <a:latin typeface="Raleway"/>
                <a:ea typeface="Raleway"/>
                <a:cs typeface="Raleway"/>
                <a:sym typeface="Raleway"/>
              </a:rPr>
              <a:t>SentimentIntensityAnalyzer</a:t>
            </a:r>
            <a:r>
              <a:rPr lang="en-US" sz="1800" dirty="0">
                <a:solidFill>
                  <a:schemeClr val="lt1"/>
                </a:solidFill>
                <a:latin typeface="Raleway"/>
                <a:ea typeface="Raleway"/>
                <a:cs typeface="Raleway"/>
                <a:sym typeface="Raleway"/>
              </a:rPr>
              <a:t>: Polarity, Subjectivity, etc. </a:t>
            </a:r>
          </a:p>
          <a:p>
            <a:pPr lvl="0">
              <a:lnSpc>
                <a:spcPct val="115000"/>
              </a:lnSpc>
              <a:buSzPts val="1800"/>
            </a:pPr>
            <a:endParaRPr lang="en-US" sz="1800" dirty="0">
              <a:solidFill>
                <a:schemeClr val="lt1"/>
              </a:solidFill>
              <a:latin typeface="Raleway"/>
              <a:ea typeface="Raleway"/>
              <a:cs typeface="Raleway"/>
              <a:sym typeface="Raleway"/>
            </a:endParaRPr>
          </a:p>
          <a:p>
            <a:pPr lvl="0">
              <a:lnSpc>
                <a:spcPct val="115000"/>
              </a:lnSpc>
              <a:buSzPts val="1800"/>
            </a:pPr>
            <a:r>
              <a:rPr lang="en-US" sz="1800" dirty="0" err="1">
                <a:solidFill>
                  <a:schemeClr val="lt1"/>
                </a:solidFill>
                <a:latin typeface="Raleway"/>
                <a:ea typeface="Raleway"/>
                <a:cs typeface="Raleway"/>
                <a:sym typeface="Raleway"/>
              </a:rPr>
              <a:t>Pytesseract</a:t>
            </a:r>
            <a:r>
              <a:rPr lang="en-US" sz="1800" dirty="0">
                <a:solidFill>
                  <a:schemeClr val="lt1"/>
                </a:solidFill>
                <a:latin typeface="Raleway"/>
                <a:ea typeface="Raleway"/>
                <a:cs typeface="Raleway"/>
                <a:sym typeface="Raleway"/>
              </a:rPr>
              <a:t>: Extract text from images</a:t>
            </a:r>
          </a:p>
          <a:p>
            <a:pPr lvl="0">
              <a:lnSpc>
                <a:spcPct val="115000"/>
              </a:lnSpc>
              <a:buSzPts val="1800"/>
            </a:pPr>
            <a:endParaRPr lang="en-US" sz="1800" dirty="0">
              <a:solidFill>
                <a:schemeClr val="lt1"/>
              </a:solidFill>
              <a:latin typeface="Raleway"/>
              <a:ea typeface="Raleway"/>
              <a:cs typeface="Raleway"/>
              <a:sym typeface="Raleway"/>
            </a:endParaRPr>
          </a:p>
          <a:p>
            <a:pPr lvl="0">
              <a:lnSpc>
                <a:spcPct val="115000"/>
              </a:lnSpc>
              <a:buSzPts val="1800"/>
            </a:pPr>
            <a:endParaRPr lang="en-US" sz="1800" dirty="0">
              <a:solidFill>
                <a:schemeClr val="lt1"/>
              </a:solidFill>
              <a:latin typeface="Raleway"/>
              <a:ea typeface="Raleway"/>
              <a:cs typeface="Raleway"/>
              <a:sym typeface="Raleway"/>
            </a:endParaRPr>
          </a:p>
          <a:p>
            <a:pPr lvl="0">
              <a:lnSpc>
                <a:spcPct val="115000"/>
              </a:lnSpc>
              <a:buSzPts val="1800"/>
            </a:pPr>
            <a:endParaRPr lang="en-US" sz="1200"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endParaRPr sz="12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p:txBody>
      </p:sp>
    </p:spTree>
    <p:extLst>
      <p:ext uri="{BB962C8B-B14F-4D97-AF65-F5344CB8AC3E}">
        <p14:creationId xmlns:p14="http://schemas.microsoft.com/office/powerpoint/2010/main" val="226275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1235700" y="370844"/>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dirty="0">
                <a:solidFill>
                  <a:srgbClr val="FB8C00"/>
                </a:solidFill>
              </a:rPr>
              <a:t>	Analysis Methods</a:t>
            </a:r>
            <a:endParaRPr dirty="0">
              <a:solidFill>
                <a:srgbClr val="FB8C00"/>
              </a:solidFill>
            </a:endParaRPr>
          </a:p>
        </p:txBody>
      </p:sp>
      <p:sp>
        <p:nvSpPr>
          <p:cNvPr id="108" name="Google Shape;108;p18"/>
          <p:cNvSpPr txBox="1"/>
          <p:nvPr/>
        </p:nvSpPr>
        <p:spPr>
          <a:xfrm>
            <a:off x="1235700" y="475400"/>
            <a:ext cx="6672600" cy="7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
        <p:nvSpPr>
          <p:cNvPr id="109" name="Google Shape;109;p18"/>
          <p:cNvSpPr txBox="1"/>
          <p:nvPr/>
        </p:nvSpPr>
        <p:spPr>
          <a:xfrm>
            <a:off x="297344" y="-637534"/>
            <a:ext cx="8374500" cy="300436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p:txBody>
      </p:sp>
      <p:pic>
        <p:nvPicPr>
          <p:cNvPr id="2050" name="Picture 2" descr="Are You Dying by the Hands of Analysis? - OPEXEngine">
            <a:extLst>
              <a:ext uri="{FF2B5EF4-FFF2-40B4-BE49-F238E27FC236}">
                <a16:creationId xmlns:a16="http://schemas.microsoft.com/office/drawing/2014/main" id="{D42C8CB5-084E-4458-9E66-736E347AC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061" y="1482810"/>
            <a:ext cx="5945877" cy="328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8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899524" y="512039"/>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sz="2600" dirty="0">
                <a:solidFill>
                  <a:srgbClr val="FB8C00"/>
                </a:solidFill>
              </a:rPr>
              <a:t>Analysis Method 1)</a:t>
            </a:r>
            <a:r>
              <a:rPr lang="en-US" dirty="0">
                <a:solidFill>
                  <a:srgbClr val="FB8C00"/>
                </a:solidFill>
              </a:rPr>
              <a:t> Images </a:t>
            </a:r>
            <a:endParaRPr dirty="0">
              <a:solidFill>
                <a:srgbClr val="FB8C00"/>
              </a:solidFill>
            </a:endParaRPr>
          </a:p>
        </p:txBody>
      </p:sp>
      <p:pic>
        <p:nvPicPr>
          <p:cNvPr id="4098" name="Picture 2" descr="design analysis, design search, design view, image search, visual studio icon">
            <a:extLst>
              <a:ext uri="{FF2B5EF4-FFF2-40B4-BE49-F238E27FC236}">
                <a16:creationId xmlns:a16="http://schemas.microsoft.com/office/drawing/2014/main" id="{C9F5F891-FF12-4DE6-9CBE-7518C240D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48" y="1721225"/>
            <a:ext cx="3272981" cy="302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4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499675" y="395650"/>
            <a:ext cx="1319400" cy="73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1800" b="0"/>
          </a:p>
          <a:p>
            <a:pPr marL="0" lvl="0" indent="0" algn="l" rtl="0">
              <a:lnSpc>
                <a:spcPct val="100000"/>
              </a:lnSpc>
              <a:spcBef>
                <a:spcPts val="0"/>
              </a:spcBef>
              <a:spcAft>
                <a:spcPts val="0"/>
              </a:spcAft>
              <a:buSzPts val="4800"/>
              <a:buNone/>
            </a:pPr>
            <a:endParaRPr sz="1800" b="0"/>
          </a:p>
        </p:txBody>
      </p:sp>
      <p:sp>
        <p:nvSpPr>
          <p:cNvPr id="145" name="Google Shape;145;p24"/>
          <p:cNvSpPr txBox="1">
            <a:spLocks noGrp="1"/>
          </p:cNvSpPr>
          <p:nvPr>
            <p:ph type="title"/>
          </p:nvPr>
        </p:nvSpPr>
        <p:spPr>
          <a:xfrm>
            <a:off x="1840475" y="2337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sz="2400" dirty="0">
                <a:solidFill>
                  <a:srgbClr val="FB8C00"/>
                </a:solidFill>
              </a:rPr>
              <a:t>	Cluster of images</a:t>
            </a:r>
            <a:endParaRPr sz="2400" dirty="0">
              <a:solidFill>
                <a:srgbClr val="FB8C00"/>
              </a:solidFill>
            </a:endParaRPr>
          </a:p>
        </p:txBody>
      </p:sp>
      <p:pic>
        <p:nvPicPr>
          <p:cNvPr id="146" name="Google Shape;146;p24" descr="https://lh6.googleusercontent.com/6vr9t8dHxzFHcBPiLbGWNMxCv9TikF7HOApRurxvT5e44_B8YIrPIOub_NBTzXt1WfswM7JNW_dRMgpRrAOBaOGKtHlDuImnzxoyfXWp958BIluD5J5Vil1PPqiyX2__mervv9W3EZ0qrY__bA"/>
          <p:cNvPicPr preferRelativeResize="0"/>
          <p:nvPr/>
        </p:nvPicPr>
        <p:blipFill rotWithShape="1">
          <a:blip r:embed="rId3">
            <a:alphaModFix/>
          </a:blip>
          <a:srcRect/>
          <a:stretch/>
        </p:blipFill>
        <p:spPr>
          <a:xfrm>
            <a:off x="484636" y="765400"/>
            <a:ext cx="4484052" cy="4069491"/>
          </a:xfrm>
          <a:prstGeom prst="rect">
            <a:avLst/>
          </a:prstGeom>
          <a:noFill/>
          <a:ln>
            <a:noFill/>
          </a:ln>
        </p:spPr>
      </p:pic>
      <p:pic>
        <p:nvPicPr>
          <p:cNvPr id="5" name="Google Shape;139;p23">
            <a:extLst>
              <a:ext uri="{FF2B5EF4-FFF2-40B4-BE49-F238E27FC236}">
                <a16:creationId xmlns:a16="http://schemas.microsoft.com/office/drawing/2014/main" id="{B92ABA22-7D84-46BB-8B3C-B44AE155D019}"/>
              </a:ext>
            </a:extLst>
          </p:cNvPr>
          <p:cNvPicPr preferRelativeResize="0"/>
          <p:nvPr/>
        </p:nvPicPr>
        <p:blipFill>
          <a:blip r:embed="rId4">
            <a:alphaModFix/>
          </a:blip>
          <a:stretch>
            <a:fillRect/>
          </a:stretch>
        </p:blipFill>
        <p:spPr>
          <a:xfrm>
            <a:off x="5015753" y="1850175"/>
            <a:ext cx="3980139" cy="2741403"/>
          </a:xfrm>
          <a:prstGeom prst="rect">
            <a:avLst/>
          </a:prstGeom>
          <a:noFill/>
          <a:ln>
            <a:noFill/>
          </a:ln>
        </p:spPr>
      </p:pic>
    </p:spTree>
    <p:extLst>
      <p:ext uri="{BB962C8B-B14F-4D97-AF65-F5344CB8AC3E}">
        <p14:creationId xmlns:p14="http://schemas.microsoft.com/office/powerpoint/2010/main" val="194083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25553" y="990841"/>
            <a:ext cx="72528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2300" b="0" dirty="0"/>
          </a:p>
          <a:p>
            <a:pPr marL="457200" lvl="0" indent="-342900" algn="l" rtl="0">
              <a:lnSpc>
                <a:spcPct val="100000"/>
              </a:lnSpc>
              <a:spcBef>
                <a:spcPts val="0"/>
              </a:spcBef>
              <a:spcAft>
                <a:spcPts val="0"/>
              </a:spcAft>
              <a:buSzPts val="1800"/>
              <a:buChar char="●"/>
            </a:pPr>
            <a:r>
              <a:rPr lang="en-US" sz="1800" b="0" dirty="0"/>
              <a:t>Image feature extraction did not reveal any new insight</a:t>
            </a:r>
            <a:endParaRPr sz="1800" b="0" dirty="0"/>
          </a:p>
          <a:p>
            <a:pPr marL="914400" lvl="1" indent="-342900" algn="l" rtl="0">
              <a:lnSpc>
                <a:spcPct val="100000"/>
              </a:lnSpc>
              <a:spcBef>
                <a:spcPts val="0"/>
              </a:spcBef>
              <a:spcAft>
                <a:spcPts val="0"/>
              </a:spcAft>
              <a:buSzPts val="1800"/>
              <a:buChar char="○"/>
            </a:pPr>
            <a:r>
              <a:rPr lang="en-US" sz="1800" b="0" dirty="0"/>
              <a:t>Extracted 80 different object classes in the initial 2K image dataset</a:t>
            </a:r>
            <a:endParaRPr sz="1800" b="0" dirty="0"/>
          </a:p>
          <a:p>
            <a:pPr marL="914400" lvl="1" indent="-342900" algn="l" rtl="0">
              <a:lnSpc>
                <a:spcPct val="100000"/>
              </a:lnSpc>
              <a:spcBef>
                <a:spcPts val="0"/>
              </a:spcBef>
              <a:spcAft>
                <a:spcPts val="0"/>
              </a:spcAft>
              <a:buSzPts val="1800"/>
              <a:buChar char="○"/>
            </a:pPr>
            <a:r>
              <a:rPr lang="en-US" sz="1800" b="0" dirty="0"/>
              <a:t>Mostly found </a:t>
            </a:r>
            <a:r>
              <a:rPr lang="en-US" sz="1800" dirty="0"/>
              <a:t>persons</a:t>
            </a:r>
            <a:r>
              <a:rPr lang="en-US" sz="1800" b="0" dirty="0"/>
              <a:t> in 90% of images</a:t>
            </a:r>
            <a:endParaRPr sz="1800" b="0" dirty="0"/>
          </a:p>
          <a:p>
            <a:pPr marL="914400" lvl="1" indent="-342900" algn="l" rtl="0">
              <a:lnSpc>
                <a:spcPct val="100000"/>
              </a:lnSpc>
              <a:spcBef>
                <a:spcPts val="0"/>
              </a:spcBef>
              <a:spcAft>
                <a:spcPts val="0"/>
              </a:spcAft>
              <a:buSzPts val="1800"/>
              <a:buChar char="○"/>
            </a:pPr>
            <a:r>
              <a:rPr lang="en-US" sz="1800" b="0" dirty="0"/>
              <a:t>Other objects are ‘tie’, few animals etc.</a:t>
            </a:r>
            <a:endParaRPr sz="1800" b="0" dirty="0"/>
          </a:p>
          <a:p>
            <a:pPr marL="457200" lvl="0" indent="0" algn="l" rtl="0">
              <a:lnSpc>
                <a:spcPct val="100000"/>
              </a:lnSpc>
              <a:spcBef>
                <a:spcPts val="0"/>
              </a:spcBef>
              <a:spcAft>
                <a:spcPts val="0"/>
              </a:spcAft>
              <a:buSzPts val="4800"/>
              <a:buNone/>
            </a:pPr>
            <a:endParaRPr sz="1800" b="0" dirty="0"/>
          </a:p>
        </p:txBody>
      </p:sp>
      <p:sp>
        <p:nvSpPr>
          <p:cNvPr id="115" name="Google Shape;115;p19"/>
          <p:cNvSpPr txBox="1">
            <a:spLocks noGrp="1"/>
          </p:cNvSpPr>
          <p:nvPr>
            <p:ph type="title"/>
          </p:nvPr>
        </p:nvSpPr>
        <p:spPr>
          <a:xfrm>
            <a:off x="482750" y="4831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dirty="0">
                <a:solidFill>
                  <a:srgbClr val="FB8C00"/>
                </a:solidFill>
              </a:rPr>
              <a:t>What are the insights for Images?</a:t>
            </a:r>
            <a:endParaRPr sz="3200" dirty="0">
              <a:solidFill>
                <a:srgbClr val="FB8C00"/>
              </a:solidFill>
            </a:endParaRPr>
          </a:p>
        </p:txBody>
      </p:sp>
    </p:spTree>
    <p:extLst>
      <p:ext uri="{BB962C8B-B14F-4D97-AF65-F5344CB8AC3E}">
        <p14:creationId xmlns:p14="http://schemas.microsoft.com/office/powerpoint/2010/main" val="223772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899524" y="512039"/>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sz="2600" dirty="0">
                <a:solidFill>
                  <a:srgbClr val="FB8C00"/>
                </a:solidFill>
              </a:rPr>
              <a:t>Analysis Method 2)  </a:t>
            </a:r>
            <a:br>
              <a:rPr lang="en-US" sz="2600" dirty="0">
                <a:solidFill>
                  <a:srgbClr val="FB8C00"/>
                </a:solidFill>
              </a:rPr>
            </a:br>
            <a:r>
              <a:rPr lang="en-US" dirty="0">
                <a:solidFill>
                  <a:srgbClr val="FB8C00"/>
                </a:solidFill>
              </a:rPr>
              <a:t>Tweet Topics</a:t>
            </a:r>
            <a:endParaRPr dirty="0">
              <a:solidFill>
                <a:srgbClr val="FB8C00"/>
              </a:solidFill>
            </a:endParaRPr>
          </a:p>
        </p:txBody>
      </p:sp>
      <p:pic>
        <p:nvPicPr>
          <p:cNvPr id="5122" name="Picture 2" descr="document, search, text icon">
            <a:extLst>
              <a:ext uri="{FF2B5EF4-FFF2-40B4-BE49-F238E27FC236}">
                <a16:creationId xmlns:a16="http://schemas.microsoft.com/office/drawing/2014/main" id="{BBA99140-0C3E-47C8-A1D4-C42DBDBB8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115" y="2128439"/>
            <a:ext cx="2454090" cy="24540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ook, education, text icon">
            <a:extLst>
              <a:ext uri="{FF2B5EF4-FFF2-40B4-BE49-F238E27FC236}">
                <a16:creationId xmlns:a16="http://schemas.microsoft.com/office/drawing/2014/main" id="{4F3572D7-8C8D-4E04-A354-DBAE29933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324" y="797630"/>
            <a:ext cx="3548239" cy="35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1100" b="0"/>
          </a:p>
          <a:p>
            <a:pPr marL="0" lvl="0" indent="0" algn="l" rtl="0">
              <a:lnSpc>
                <a:spcPct val="100000"/>
              </a:lnSpc>
              <a:spcBef>
                <a:spcPts val="0"/>
              </a:spcBef>
              <a:spcAft>
                <a:spcPts val="0"/>
              </a:spcAft>
              <a:buSzPts val="4800"/>
              <a:buNone/>
            </a:pPr>
            <a:endParaRPr sz="1100" b="0"/>
          </a:p>
        </p:txBody>
      </p:sp>
      <p:sp>
        <p:nvSpPr>
          <p:cNvPr id="177" name="Google Shape;177;p29"/>
          <p:cNvSpPr txBox="1">
            <a:spLocks noGrp="1"/>
          </p:cNvSpPr>
          <p:nvPr>
            <p:ph type="title"/>
          </p:nvPr>
        </p:nvSpPr>
        <p:spPr>
          <a:xfrm>
            <a:off x="2129696" y="407427"/>
            <a:ext cx="6267991" cy="2779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4800"/>
              <a:buFont typeface="Arial"/>
              <a:buNone/>
            </a:pPr>
            <a:r>
              <a:rPr lang="en-US" sz="3200" dirty="0">
                <a:solidFill>
                  <a:schemeClr val="accent5"/>
                </a:solidFill>
              </a:rPr>
              <a:t>Topic Analysis </a:t>
            </a:r>
            <a:r>
              <a:rPr lang="en-US" sz="3200" dirty="0">
                <a:solidFill>
                  <a:srgbClr val="FB8C00"/>
                </a:solidFill>
              </a:rPr>
              <a:t>Pipeline</a:t>
            </a:r>
            <a:endParaRPr sz="3200" dirty="0">
              <a:solidFill>
                <a:srgbClr val="FB8C00"/>
              </a:solidFill>
            </a:endParaRPr>
          </a:p>
        </p:txBody>
      </p:sp>
      <p:pic>
        <p:nvPicPr>
          <p:cNvPr id="178" name="Google Shape;178;p29"/>
          <p:cNvPicPr preferRelativeResize="0"/>
          <p:nvPr/>
        </p:nvPicPr>
        <p:blipFill>
          <a:blip r:embed="rId3">
            <a:alphaModFix/>
          </a:blip>
          <a:stretch>
            <a:fillRect/>
          </a:stretch>
        </p:blipFill>
        <p:spPr>
          <a:xfrm>
            <a:off x="2541494" y="1391771"/>
            <a:ext cx="3594038" cy="33999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194733" y="685800"/>
            <a:ext cx="8805334" cy="4250267"/>
          </a:xfrm>
          <a:prstGeom prst="rect">
            <a:avLst/>
          </a:prstGeom>
          <a:noFill/>
          <a:ln>
            <a:noFill/>
          </a:ln>
        </p:spPr>
        <p:txBody>
          <a:bodyPr spcFirstLastPara="1" wrap="square" lIns="91425" tIns="91425" rIns="91425" bIns="91425" anchor="t" anchorCtr="0">
            <a:noAutofit/>
          </a:bodyPr>
          <a:lstStyle/>
          <a:p>
            <a:pPr marL="114300" lvl="0" algn="l" rtl="0">
              <a:lnSpc>
                <a:spcPct val="100000"/>
              </a:lnSpc>
              <a:spcBef>
                <a:spcPts val="0"/>
              </a:spcBef>
              <a:spcAft>
                <a:spcPts val="0"/>
              </a:spcAft>
              <a:buSzPts val="1800"/>
            </a:pPr>
            <a:r>
              <a:rPr lang="en-US" sz="1400" b="0" dirty="0"/>
              <a:t>Preprocessing: Removed URLs, RT, CC, hashtags, mentions, numbers, extra white-space) </a:t>
            </a:r>
            <a:endParaRPr sz="1400" b="0" dirty="0"/>
          </a:p>
          <a:p>
            <a:pPr marL="139700" lvl="0" algn="l" rtl="0">
              <a:lnSpc>
                <a:spcPct val="100000"/>
              </a:lnSpc>
              <a:spcBef>
                <a:spcPts val="0"/>
              </a:spcBef>
              <a:spcAft>
                <a:spcPts val="0"/>
              </a:spcAft>
              <a:buSzPts val="1400"/>
            </a:pPr>
            <a:r>
              <a:rPr lang="en-US" sz="1400" b="0" dirty="0"/>
              <a:t>NMF (generalized </a:t>
            </a:r>
            <a:r>
              <a:rPr lang="en-US" sz="1400" b="0" dirty="0" err="1"/>
              <a:t>Kullback-Leibler</a:t>
            </a:r>
            <a:r>
              <a:rPr lang="en-US" sz="1400" b="0" dirty="0"/>
              <a:t> divergence):</a:t>
            </a:r>
          </a:p>
          <a:p>
            <a:pPr marL="0" lvl="0" indent="0" algn="l" rtl="0">
              <a:lnSpc>
                <a:spcPct val="100000"/>
              </a:lnSpc>
              <a:spcBef>
                <a:spcPts val="0"/>
              </a:spcBef>
              <a:spcAft>
                <a:spcPts val="0"/>
              </a:spcAft>
              <a:buNone/>
            </a:pPr>
            <a:endParaRPr lang="en-US" sz="1800" b="0" dirty="0"/>
          </a:p>
          <a:p>
            <a:pPr marL="457200" lvl="0" indent="0" algn="l" rtl="0">
              <a:lnSpc>
                <a:spcPct val="100000"/>
              </a:lnSpc>
              <a:spcBef>
                <a:spcPts val="0"/>
              </a:spcBef>
              <a:spcAft>
                <a:spcPts val="0"/>
              </a:spcAft>
              <a:buClr>
                <a:schemeClr val="dk2"/>
              </a:buClr>
              <a:buSzPts val="1100"/>
              <a:buFont typeface="Arial"/>
              <a:buNone/>
            </a:pPr>
            <a:r>
              <a:rPr lang="en-US" sz="1200" b="0" dirty="0"/>
              <a:t>Topic #0: like got </a:t>
            </a:r>
            <a:r>
              <a:rPr lang="en-US" sz="1200" b="0" dirty="0" err="1"/>
              <a:t>thats</a:t>
            </a:r>
            <a:r>
              <a:rPr lang="en-US" sz="1200" b="0" dirty="0"/>
              <a:t> said way better little looks looking talking </a:t>
            </a:r>
            <a:r>
              <a:rPr lang="en-US" sz="1200" b="0" dirty="0" err="1"/>
              <a:t>aint</a:t>
            </a:r>
            <a:r>
              <a:rPr lang="en-US" sz="1200" b="0" dirty="0"/>
              <a:t> true tell ass jay dog bad family post feel</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#1: love </a:t>
            </a:r>
            <a:r>
              <a:rPr lang="en-US" sz="1200" b="0" dirty="0" err="1"/>
              <a:t>ce</a:t>
            </a:r>
            <a:r>
              <a:rPr lang="en-US" sz="1200" b="0" dirty="0"/>
              <a:t> </a:t>
            </a:r>
            <a:r>
              <a:rPr lang="en-US" sz="1200" b="0" dirty="0" err="1"/>
              <a:t>titre</a:t>
            </a:r>
            <a:r>
              <a:rPr lang="en-US" sz="1200" b="0" dirty="0"/>
              <a:t> men thanks fucking hate story sure miss queen </a:t>
            </a:r>
            <a:r>
              <a:rPr lang="en-US" sz="1200" b="0" dirty="0" err="1"/>
              <a:t>shes</a:t>
            </a:r>
            <a:r>
              <a:rPr lang="en-US" sz="1200" b="0" dirty="0"/>
              <a:t> thread forever talk watching share comes hope </a:t>
            </a:r>
            <a:r>
              <a:rPr lang="en-US" sz="1200" b="0" dirty="0" err="1"/>
              <a:t>gotta</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#2: </a:t>
            </a:r>
            <a:r>
              <a:rPr lang="en-US" sz="1200" b="0" dirty="0" err="1"/>
              <a:t>im</a:t>
            </a:r>
            <a:r>
              <a:rPr lang="en-US" sz="1200" b="0" dirty="0"/>
              <a:t> shit twitter fuck going come trying tweet yes tonight lol retweet party wrong </a:t>
            </a:r>
            <a:r>
              <a:rPr lang="en-US" sz="1200" b="0" dirty="0" err="1"/>
              <a:t>gonna</a:t>
            </a:r>
            <a:r>
              <a:rPr lang="en-US" sz="1200" b="0" dirty="0"/>
              <a:t> mood stay niggas told lmao</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#3: new video best week </a:t>
            </a:r>
            <a:r>
              <a:rPr lang="en-US" sz="1200" b="0" dirty="0" err="1"/>
              <a:t>ive</a:t>
            </a:r>
            <a:r>
              <a:rPr lang="en-US" sz="1200" b="0" dirty="0"/>
              <a:t> live seen ill start favorite free season help home right gets hit friend team internet</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#4: happy birthday year baby </a:t>
            </a:r>
            <a:r>
              <a:rPr lang="en-US" sz="1200" b="0" dirty="0" err="1"/>
              <a:t>th</a:t>
            </a:r>
            <a:r>
              <a:rPr lang="en-US" sz="1200" b="0" dirty="0"/>
              <a:t> years old beautiful king </a:t>
            </a:r>
            <a:r>
              <a:rPr lang="en-US" sz="1200" b="0" dirty="0" err="1"/>
              <a:t>st</a:t>
            </a:r>
            <a:r>
              <a:rPr lang="en-US" sz="1200" b="0" dirty="0"/>
              <a:t> weekend august </a:t>
            </a:r>
            <a:r>
              <a:rPr lang="en-US" sz="1200" b="0" dirty="0" err="1"/>
              <a:t>friday</a:t>
            </a:r>
            <a:r>
              <a:rPr lang="en-US" sz="1200" b="0" dirty="0"/>
              <a:t> mother today </a:t>
            </a:r>
            <a:r>
              <a:rPr lang="en-US" sz="1200" b="0" dirty="0" err="1"/>
              <a:t>michael</a:t>
            </a:r>
            <a:r>
              <a:rPr lang="en-US" sz="1200" b="0" dirty="0"/>
              <a:t> died makes greatest </a:t>
            </a:r>
            <a:r>
              <a:rPr lang="en-US" sz="1200" b="0" dirty="0" err="1"/>
              <a:t>jackson</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#5: time know life make stop just president </a:t>
            </a:r>
            <a:r>
              <a:rPr lang="en-US" sz="1200" b="0" dirty="0" err="1"/>
              <a:t>youre</a:t>
            </a:r>
            <a:r>
              <a:rPr lang="en-US" sz="1200" b="0" dirty="0"/>
              <a:t> lets girl let took </a:t>
            </a:r>
            <a:r>
              <a:rPr lang="en-US" sz="1200" b="0" dirty="0" err="1"/>
              <a:t>didnt</a:t>
            </a:r>
            <a:r>
              <a:rPr lang="en-US" sz="1200" b="0" dirty="0"/>
              <a:t> play says lost </a:t>
            </a:r>
            <a:r>
              <a:rPr lang="en-US" sz="1200" b="0" dirty="0" err="1"/>
              <a:t>hes</a:t>
            </a:r>
            <a:r>
              <a:rPr lang="en-US" sz="1200" b="0" dirty="0"/>
              <a:t> end remember </a:t>
            </a:r>
            <a:r>
              <a:rPr lang="en-US" sz="1200" b="0" dirty="0" err="1"/>
              <a:t>american</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#6: trump great thank architecture fight save following </a:t>
            </a:r>
            <a:r>
              <a:rPr lang="en-US" sz="1200" b="0" dirty="0" err="1"/>
              <a:t>wasnt</a:t>
            </a:r>
            <a:r>
              <a:rPr lang="en-US" sz="1200" b="0" dirty="0"/>
              <a:t> followed link </a:t>
            </a:r>
            <a:r>
              <a:rPr lang="en-US" sz="1200" b="0" dirty="0" err="1"/>
              <a:t>maga</a:t>
            </a:r>
            <a:r>
              <a:rPr lang="en-US" sz="1200" b="0" dirty="0"/>
              <a:t> </a:t>
            </a:r>
            <a:r>
              <a:rPr lang="en-US" sz="1200" b="0" dirty="0" err="1"/>
              <a:t>america</a:t>
            </a:r>
            <a:r>
              <a:rPr lang="en-US" sz="1200" b="0" dirty="0"/>
              <a:t> nation patriots </a:t>
            </a:r>
            <a:r>
              <a:rPr lang="en-US" sz="1200" b="0" dirty="0" err="1"/>
              <a:t>african</a:t>
            </a:r>
            <a:r>
              <a:rPr lang="en-US" sz="1200" b="0" dirty="0"/>
              <a:t> country afro </a:t>
            </a:r>
            <a:r>
              <a:rPr lang="en-US" sz="1200" b="0" dirty="0" err="1"/>
              <a:t>brets</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err="1"/>
              <a:t>donald</a:t>
            </a:r>
            <a:r>
              <a:rPr lang="en-US" sz="1200" b="0" dirty="0"/>
              <a:t> south</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#7: good look work morning real world god oh </a:t>
            </a:r>
            <a:r>
              <a:rPr lang="en-US" sz="1200" b="0" dirty="0" err="1"/>
              <a:t>heres</a:t>
            </a:r>
            <a:r>
              <a:rPr lang="en-US" sz="1200" b="0" dirty="0"/>
              <a:t> night guy damn getting guys did </a:t>
            </a:r>
            <a:r>
              <a:rPr lang="en-US" sz="1200" b="0" dirty="0" err="1"/>
              <a:t>whats</a:t>
            </a:r>
            <a:r>
              <a:rPr lang="en-US" sz="1200" b="0" dirty="0"/>
              <a:t> check class boy killing</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#8: people </a:t>
            </a:r>
            <a:r>
              <a:rPr lang="en-US" sz="1200" b="0" dirty="0" err="1"/>
              <a:t>dont</a:t>
            </a:r>
            <a:r>
              <a:rPr lang="en-US" sz="1200" b="0" dirty="0"/>
              <a:t> black man really white say need right want vs big think </a:t>
            </a:r>
            <a:r>
              <a:rPr lang="en-US" sz="1200" b="0" dirty="0" err="1"/>
              <a:t>isnt</a:t>
            </a:r>
            <a:r>
              <a:rPr lang="en-US" sz="1200" b="0" dirty="0"/>
              <a:t> women hurricane </a:t>
            </a:r>
            <a:r>
              <a:rPr lang="en-US" sz="1200" b="0" dirty="0" err="1"/>
              <a:t>bernie</a:t>
            </a:r>
            <a:r>
              <a:rPr lang="en-US" sz="1200" b="0" dirty="0"/>
              <a:t> word </a:t>
            </a:r>
            <a:r>
              <a:rPr lang="en-US" sz="1200" b="0" dirty="0" err="1"/>
              <a:t>jayz</a:t>
            </a:r>
            <a:r>
              <a:rPr lang="en-US" sz="1200" b="0" dirty="0"/>
              <a:t> photo</a:t>
            </a:r>
            <a:endParaRPr sz="1200" b="0" dirty="0"/>
          </a:p>
          <a:p>
            <a:pPr marL="457200" lvl="0" indent="0" algn="l" rtl="0">
              <a:lnSpc>
                <a:spcPct val="100000"/>
              </a:lnSpc>
              <a:spcBef>
                <a:spcPts val="0"/>
              </a:spcBef>
              <a:spcAft>
                <a:spcPts val="0"/>
              </a:spcAft>
              <a:buClr>
                <a:schemeClr val="dk2"/>
              </a:buClr>
              <a:buSzPts val="1100"/>
              <a:buFont typeface="Arial"/>
              <a:buNone/>
            </a:pPr>
            <a:r>
              <a:rPr lang="en-US" sz="1200" b="0" dirty="0"/>
              <a:t>Topic #9: day </a:t>
            </a:r>
            <a:r>
              <a:rPr lang="en-US" sz="1200" b="0" dirty="0" err="1"/>
              <a:t>yall</a:t>
            </a:r>
            <a:r>
              <a:rPr lang="en-US" sz="1200" b="0" dirty="0"/>
              <a:t> today watch ready thing game coming nigga </a:t>
            </a:r>
            <a:r>
              <a:rPr lang="en-US" sz="1200" b="0" dirty="0" err="1"/>
              <a:t>popeyes</a:t>
            </a:r>
            <a:r>
              <a:rPr lang="en-US" sz="1200" b="0" dirty="0"/>
              <a:t> entire school thought years ago </a:t>
            </a:r>
            <a:r>
              <a:rPr lang="en-US" sz="1200" b="0" dirty="0" err="1"/>
              <a:t>theres</a:t>
            </a:r>
            <a:r>
              <a:rPr lang="en-US" sz="1200" b="0" dirty="0"/>
              <a:t> long spot wants sound</a:t>
            </a:r>
            <a:endParaRPr sz="1200" b="0" dirty="0"/>
          </a:p>
          <a:p>
            <a:pPr marL="457200" lvl="0" indent="0" algn="l" rtl="0">
              <a:lnSpc>
                <a:spcPct val="100000"/>
              </a:lnSpc>
              <a:spcBef>
                <a:spcPts val="0"/>
              </a:spcBef>
              <a:spcAft>
                <a:spcPts val="0"/>
              </a:spcAft>
              <a:buSzPts val="4800"/>
              <a:buNone/>
            </a:pPr>
            <a:endParaRPr sz="1800" b="0" dirty="0"/>
          </a:p>
        </p:txBody>
      </p:sp>
      <p:sp>
        <p:nvSpPr>
          <p:cNvPr id="184" name="Google Shape;184;p30"/>
          <p:cNvSpPr txBox="1">
            <a:spLocks noGrp="1"/>
          </p:cNvSpPr>
          <p:nvPr>
            <p:ph type="title"/>
          </p:nvPr>
        </p:nvSpPr>
        <p:spPr>
          <a:xfrm>
            <a:off x="1349409" y="14802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dirty="0">
                <a:solidFill>
                  <a:srgbClr val="FB8C00"/>
                </a:solidFill>
              </a:rPr>
              <a:t>Topic Modeling of Tweets:</a:t>
            </a:r>
            <a:endParaRPr sz="3200" dirty="0">
              <a:solidFill>
                <a:srgbClr val="FB8C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idx="4294967295"/>
          </p:nvPr>
        </p:nvSpPr>
        <p:spPr>
          <a:xfrm>
            <a:off x="535775" y="712150"/>
            <a:ext cx="5197200" cy="7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3000"/>
              <a:buNone/>
            </a:pPr>
            <a:r>
              <a:rPr lang="en-US" sz="3600" dirty="0">
                <a:solidFill>
                  <a:schemeClr val="dk1"/>
                </a:solidFill>
              </a:rPr>
              <a:t>Project Focus:</a:t>
            </a:r>
            <a:endParaRPr sz="2400" dirty="0"/>
          </a:p>
        </p:txBody>
      </p:sp>
      <p:sp>
        <p:nvSpPr>
          <p:cNvPr id="67" name="Google Shape;67;p12"/>
          <p:cNvSpPr txBox="1">
            <a:spLocks noGrp="1"/>
          </p:cNvSpPr>
          <p:nvPr>
            <p:ph type="title" idx="4294967295"/>
          </p:nvPr>
        </p:nvSpPr>
        <p:spPr>
          <a:xfrm>
            <a:off x="535775" y="1480150"/>
            <a:ext cx="7220859" cy="30675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n-US" sz="1800" b="0" dirty="0">
                <a:solidFill>
                  <a:schemeClr val="lt1"/>
                </a:solidFill>
              </a:rPr>
              <a:t>Social media is the prime focus of this project. There are several opportunities to discover interesting facts and trends on various platforms. The opportunity that the team pursued is exploratory analysis of Twitter data with Media.</a:t>
            </a:r>
            <a:br>
              <a:rPr lang="en-US" sz="1800" b="0" dirty="0">
                <a:latin typeface="Raleway"/>
                <a:ea typeface="Raleway"/>
                <a:cs typeface="Raleway"/>
                <a:sym typeface="Raleway"/>
              </a:rPr>
            </a:br>
            <a:br>
              <a:rPr lang="en-US" sz="1800" b="0" dirty="0">
                <a:latin typeface="Raleway"/>
                <a:ea typeface="Raleway"/>
                <a:cs typeface="Raleway"/>
                <a:sym typeface="Raleway"/>
              </a:rPr>
            </a:br>
            <a:br>
              <a:rPr lang="en-US" sz="1700" dirty="0">
                <a:latin typeface="Raleway"/>
                <a:ea typeface="Raleway"/>
                <a:cs typeface="Raleway"/>
                <a:sym typeface="Raleway"/>
              </a:rPr>
            </a:br>
            <a:br>
              <a:rPr lang="en-US" sz="1800" b="0" dirty="0">
                <a:latin typeface="Raleway"/>
                <a:ea typeface="Raleway"/>
                <a:cs typeface="Raleway"/>
                <a:sym typeface="Raleway"/>
              </a:rPr>
            </a:br>
            <a:r>
              <a:rPr lang="en-US" sz="1800" b="0" dirty="0">
                <a:latin typeface="Raleway"/>
                <a:ea typeface="Raleway"/>
                <a:cs typeface="Raleway"/>
                <a:sym typeface="Raleway"/>
              </a:rPr>
              <a:t> </a:t>
            </a:r>
            <a:endParaRPr sz="1700" dirty="0">
              <a:latin typeface="Raleway"/>
              <a:ea typeface="Raleway"/>
              <a:cs typeface="Raleway"/>
              <a:sym typeface="Raleway"/>
            </a:endParaRPr>
          </a:p>
        </p:txBody>
      </p:sp>
      <p:pic>
        <p:nvPicPr>
          <p:cNvPr id="8194" name="Picture 2" descr="twitter icon">
            <a:extLst>
              <a:ext uri="{FF2B5EF4-FFF2-40B4-BE49-F238E27FC236}">
                <a16:creationId xmlns:a16="http://schemas.microsoft.com/office/drawing/2014/main" id="{7F2D48A8-DB19-42AD-865E-7205DDDDC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33" y="321215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255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2300" b="0"/>
          </a:p>
          <a:p>
            <a:pPr marL="457200" lvl="0" indent="-342900" algn="l" rtl="0">
              <a:lnSpc>
                <a:spcPct val="100000"/>
              </a:lnSpc>
              <a:spcBef>
                <a:spcPts val="0"/>
              </a:spcBef>
              <a:spcAft>
                <a:spcPts val="0"/>
              </a:spcAft>
              <a:buSzPts val="1800"/>
              <a:buChar char="●"/>
            </a:pPr>
            <a:r>
              <a:rPr lang="en-US" sz="1400" b="0"/>
              <a:t>LDA</a:t>
            </a:r>
            <a:endParaRPr sz="1400" b="0"/>
          </a:p>
          <a:p>
            <a:pPr marL="0" lvl="0" indent="0" algn="l" rtl="0">
              <a:lnSpc>
                <a:spcPct val="100000"/>
              </a:lnSpc>
              <a:spcBef>
                <a:spcPts val="0"/>
              </a:spcBef>
              <a:spcAft>
                <a:spcPts val="0"/>
              </a:spcAft>
              <a:buNone/>
            </a:pPr>
            <a:endParaRPr sz="1800" b="0"/>
          </a:p>
          <a:p>
            <a:pPr marL="457200" lvl="0" indent="0" algn="l" rtl="0">
              <a:lnSpc>
                <a:spcPct val="100000"/>
              </a:lnSpc>
              <a:spcBef>
                <a:spcPts val="0"/>
              </a:spcBef>
              <a:spcAft>
                <a:spcPts val="0"/>
              </a:spcAft>
              <a:buSzPts val="1100"/>
              <a:buNone/>
            </a:pPr>
            <a:r>
              <a:rPr lang="en-US" sz="1000" b="0"/>
              <a:t>Topic #0: good day white make thing week men morning th didnt ive ready bernie remember word house hell hot august kind</a:t>
            </a:r>
            <a:endParaRPr sz="1000" b="0"/>
          </a:p>
          <a:p>
            <a:pPr marL="457200" lvl="0" indent="0" algn="l" rtl="0">
              <a:lnSpc>
                <a:spcPct val="100000"/>
              </a:lnSpc>
              <a:spcBef>
                <a:spcPts val="0"/>
              </a:spcBef>
              <a:spcAft>
                <a:spcPts val="0"/>
              </a:spcAft>
              <a:buSzPts val="1100"/>
              <a:buNone/>
            </a:pPr>
            <a:r>
              <a:rPr lang="en-US" sz="1000" b="0"/>
              <a:t>Topic #1: like people know video years think thats thank real god hes hurricane nigga oh took start home history true retweet</a:t>
            </a:r>
            <a:endParaRPr sz="1000" b="0"/>
          </a:p>
          <a:p>
            <a:pPr marL="457200" lvl="0" indent="0" algn="l" rtl="0">
              <a:lnSpc>
                <a:spcPct val="100000"/>
              </a:lnSpc>
              <a:spcBef>
                <a:spcPts val="0"/>
              </a:spcBef>
              <a:spcAft>
                <a:spcPts val="0"/>
              </a:spcAft>
              <a:buSzPts val="1100"/>
              <a:buNone/>
            </a:pPr>
            <a:r>
              <a:rPr lang="en-US" sz="1000" b="0"/>
              <a:t>Topic #2: happy going birthday world lets ce titre american dog help hate king news wow hit gets change friday thread amazing</a:t>
            </a:r>
            <a:endParaRPr sz="1000" b="0"/>
          </a:p>
          <a:p>
            <a:pPr marL="457200" lvl="0" indent="0" algn="l" rtl="0">
              <a:lnSpc>
                <a:spcPct val="100000"/>
              </a:lnSpc>
              <a:spcBef>
                <a:spcPts val="0"/>
              </a:spcBef>
              <a:spcAft>
                <a:spcPts val="0"/>
              </a:spcAft>
              <a:buSzPts val="1100"/>
              <a:buNone/>
            </a:pPr>
            <a:r>
              <a:rPr lang="en-US" sz="1000" b="0"/>
              <a:t>Topic #3: got work come fuck live coming getting heres jayz theyre dave nfl straight niggas link music hear kid friends story</a:t>
            </a:r>
            <a:endParaRPr sz="1000" b="0"/>
          </a:p>
          <a:p>
            <a:pPr marL="457200" lvl="0" indent="0" algn="l" rtl="0">
              <a:lnSpc>
                <a:spcPct val="100000"/>
              </a:lnSpc>
              <a:spcBef>
                <a:spcPts val="0"/>
              </a:spcBef>
              <a:spcAft>
                <a:spcPts val="0"/>
              </a:spcAft>
              <a:buSzPts val="1100"/>
              <a:buNone/>
            </a:pPr>
            <a:r>
              <a:rPr lang="en-US" sz="1000" b="0"/>
              <a:t>Topic #4: dont trump president save says african end food makes beautiful lost family left favorite days yes check bu making past</a:t>
            </a:r>
            <a:endParaRPr sz="1000" b="0"/>
          </a:p>
          <a:p>
            <a:pPr marL="457200" lvl="0" indent="0" algn="l" rtl="0">
              <a:lnSpc>
                <a:spcPct val="100000"/>
              </a:lnSpc>
              <a:spcBef>
                <a:spcPts val="0"/>
              </a:spcBef>
              <a:spcAft>
                <a:spcPts val="0"/>
              </a:spcAft>
              <a:buSzPts val="1100"/>
              <a:buNone/>
            </a:pPr>
            <a:r>
              <a:rPr lang="en-US" sz="1000" b="0"/>
              <a:t>Topic #5: black time new right look like shit want hair old let tell tweet fucking ass looks feel killing wrong internet</a:t>
            </a:r>
            <a:endParaRPr sz="1000" b="0"/>
          </a:p>
          <a:p>
            <a:pPr marL="457200" lvl="0" indent="0" algn="l" rtl="0">
              <a:lnSpc>
                <a:spcPct val="100000"/>
              </a:lnSpc>
              <a:spcBef>
                <a:spcPts val="0"/>
              </a:spcBef>
              <a:spcAft>
                <a:spcPts val="0"/>
              </a:spcAft>
              <a:buSzPts val="1100"/>
              <a:buNone/>
            </a:pPr>
            <a:r>
              <a:rPr lang="en-US" sz="1000" b="0"/>
              <a:t>Topic #6: need youre watch stop year vs game ill seen guy gonna doesnt did believe thought things wanna rest racist pm</a:t>
            </a:r>
            <a:endParaRPr sz="1000" b="0"/>
          </a:p>
          <a:p>
            <a:pPr marL="457200" lvl="0" indent="0" algn="l" rtl="0">
              <a:lnSpc>
                <a:spcPct val="100000"/>
              </a:lnSpc>
              <a:spcBef>
                <a:spcPts val="0"/>
              </a:spcBef>
              <a:spcAft>
                <a:spcPts val="0"/>
              </a:spcAft>
              <a:buSzPts val="1100"/>
              <a:buNone/>
            </a:pPr>
            <a:r>
              <a:rPr lang="en-US" sz="1000" b="0"/>
              <a:t>Topic #7: great said twitter isnt fight st kids jay maga wasnt post following tonight damn country nation photo patriots experience stan</a:t>
            </a:r>
            <a:endParaRPr sz="1000" b="0"/>
          </a:p>
          <a:p>
            <a:pPr marL="457200" lvl="0" indent="0" algn="l" rtl="0">
              <a:lnSpc>
                <a:spcPct val="100000"/>
              </a:lnSpc>
              <a:spcBef>
                <a:spcPts val="0"/>
              </a:spcBef>
              <a:spcAft>
                <a:spcPts val="0"/>
              </a:spcAft>
              <a:buSzPts val="1100"/>
              <a:buNone/>
            </a:pPr>
            <a:r>
              <a:rPr lang="en-US" sz="1000" b="0"/>
              <a:t>Topic #8: im today say life women better school luxury little girl night america architecture trying free party ago support looking read</a:t>
            </a:r>
            <a:endParaRPr sz="1000" b="0"/>
          </a:p>
          <a:p>
            <a:pPr marL="457200" lvl="0" indent="0" algn="l" rtl="0">
              <a:lnSpc>
                <a:spcPct val="100000"/>
              </a:lnSpc>
              <a:spcBef>
                <a:spcPts val="0"/>
              </a:spcBef>
              <a:spcAft>
                <a:spcPts val="0"/>
              </a:spcAft>
              <a:buSzPts val="1100"/>
              <a:buNone/>
            </a:pPr>
            <a:r>
              <a:rPr lang="en-US" sz="1000" b="0"/>
              <a:t>Topic #9: love yall really man best just way big lol talking baby aint girls weekend thanks hard wait bad bitch died</a:t>
            </a:r>
            <a:endParaRPr sz="1000" b="0"/>
          </a:p>
          <a:p>
            <a:pPr marL="457200" lvl="0" indent="0" algn="l" rtl="0">
              <a:lnSpc>
                <a:spcPct val="100000"/>
              </a:lnSpc>
              <a:spcBef>
                <a:spcPts val="0"/>
              </a:spcBef>
              <a:spcAft>
                <a:spcPts val="0"/>
              </a:spcAft>
              <a:buSzPts val="1100"/>
              <a:buNone/>
            </a:pPr>
            <a:endParaRPr sz="1000" b="0"/>
          </a:p>
          <a:p>
            <a:pPr marL="457200" lvl="0" indent="0" algn="l" rtl="0">
              <a:lnSpc>
                <a:spcPct val="100000"/>
              </a:lnSpc>
              <a:spcBef>
                <a:spcPts val="0"/>
              </a:spcBef>
              <a:spcAft>
                <a:spcPts val="0"/>
              </a:spcAft>
              <a:buSzPts val="4800"/>
              <a:buNone/>
            </a:pPr>
            <a:endParaRPr sz="1800" b="0"/>
          </a:p>
        </p:txBody>
      </p:sp>
      <p:sp>
        <p:nvSpPr>
          <p:cNvPr id="190" name="Google Shape;190;p31"/>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Topic Modeling of Tweets:</a:t>
            </a:r>
            <a:endParaRPr sz="3200">
              <a:solidFill>
                <a:srgbClr val="FB8C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sz="900" b="0"/>
              <a:t>Example:</a:t>
            </a:r>
            <a:endParaRPr sz="900" b="0"/>
          </a:p>
          <a:p>
            <a:pPr marL="0" lvl="0" indent="0" algn="l" rtl="0">
              <a:lnSpc>
                <a:spcPct val="100000"/>
              </a:lnSpc>
              <a:spcBef>
                <a:spcPts val="0"/>
              </a:spcBef>
              <a:spcAft>
                <a:spcPts val="0"/>
              </a:spcAft>
              <a:buSzPts val="4800"/>
              <a:buNone/>
            </a:pPr>
            <a:endParaRPr sz="1100" b="0"/>
          </a:p>
          <a:p>
            <a:pPr marL="0" lvl="0" indent="0" algn="l" rtl="0">
              <a:lnSpc>
                <a:spcPct val="100000"/>
              </a:lnSpc>
              <a:spcBef>
                <a:spcPts val="0"/>
              </a:spcBef>
              <a:spcAft>
                <a:spcPts val="0"/>
              </a:spcAft>
              <a:buSzPts val="4800"/>
              <a:buNone/>
            </a:pPr>
            <a:r>
              <a:rPr lang="en-US" sz="1100" b="0"/>
              <a:t>Japanese fictional </a:t>
            </a:r>
            <a:endParaRPr sz="1100" b="0"/>
          </a:p>
          <a:p>
            <a:pPr marL="0" lvl="0" indent="0" algn="l" rtl="0">
              <a:lnSpc>
                <a:spcPct val="100000"/>
              </a:lnSpc>
              <a:spcBef>
                <a:spcPts val="0"/>
              </a:spcBef>
              <a:spcAft>
                <a:spcPts val="0"/>
              </a:spcAft>
              <a:buSzPts val="4800"/>
              <a:buNone/>
            </a:pPr>
            <a:r>
              <a:rPr lang="en-US" sz="1100" b="0"/>
              <a:t>characters in cluster 15</a:t>
            </a:r>
            <a:endParaRPr sz="1100" b="0"/>
          </a:p>
          <a:p>
            <a:pPr marL="0" lvl="0" indent="0" algn="l" rtl="0">
              <a:lnSpc>
                <a:spcPct val="100000"/>
              </a:lnSpc>
              <a:spcBef>
                <a:spcPts val="0"/>
              </a:spcBef>
              <a:spcAft>
                <a:spcPts val="0"/>
              </a:spcAft>
              <a:buSzPts val="4800"/>
              <a:buNone/>
            </a:pPr>
            <a:endParaRPr sz="1100" b="0"/>
          </a:p>
        </p:txBody>
      </p:sp>
      <p:sp>
        <p:nvSpPr>
          <p:cNvPr id="196" name="Google Shape;196;p32"/>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Topic Modeling of Tweets:</a:t>
            </a:r>
            <a:endParaRPr sz="3200">
              <a:solidFill>
                <a:srgbClr val="FB8C00"/>
              </a:solidFill>
            </a:endParaRPr>
          </a:p>
        </p:txBody>
      </p:sp>
      <p:pic>
        <p:nvPicPr>
          <p:cNvPr id="197" name="Google Shape;197;p32"/>
          <p:cNvPicPr preferRelativeResize="0"/>
          <p:nvPr/>
        </p:nvPicPr>
        <p:blipFill>
          <a:blip r:embed="rId3">
            <a:alphaModFix/>
          </a:blip>
          <a:stretch>
            <a:fillRect/>
          </a:stretch>
        </p:blipFill>
        <p:spPr>
          <a:xfrm>
            <a:off x="2266298" y="1096425"/>
            <a:ext cx="5817577" cy="3695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900" b="0" dirty="0"/>
          </a:p>
          <a:p>
            <a:pPr marL="457200" lvl="0" indent="-311150" algn="l" rtl="0">
              <a:lnSpc>
                <a:spcPct val="100000"/>
              </a:lnSpc>
              <a:spcBef>
                <a:spcPts val="0"/>
              </a:spcBef>
              <a:spcAft>
                <a:spcPts val="0"/>
              </a:spcAft>
              <a:buSzPts val="1300"/>
              <a:buChar char="●"/>
            </a:pPr>
            <a:r>
              <a:rPr lang="en-US" sz="1300" b="0" dirty="0"/>
              <a:t>Bigram Analysis:</a:t>
            </a:r>
            <a:endParaRPr sz="1300" b="0" dirty="0"/>
          </a:p>
        </p:txBody>
      </p:sp>
      <p:sp>
        <p:nvSpPr>
          <p:cNvPr id="203" name="Google Shape;203;p33"/>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dirty="0">
                <a:solidFill>
                  <a:srgbClr val="FB8C00"/>
                </a:solidFill>
              </a:rPr>
              <a:t>Topic Modeling of Tweets:</a:t>
            </a:r>
            <a:endParaRPr sz="3200" dirty="0">
              <a:solidFill>
                <a:srgbClr val="FB8C00"/>
              </a:solidFill>
            </a:endParaRPr>
          </a:p>
        </p:txBody>
      </p:sp>
      <p:pic>
        <p:nvPicPr>
          <p:cNvPr id="204" name="Google Shape;204;p33"/>
          <p:cNvPicPr preferRelativeResize="0"/>
          <p:nvPr/>
        </p:nvPicPr>
        <p:blipFill>
          <a:blip r:embed="rId3">
            <a:alphaModFix/>
          </a:blip>
          <a:stretch>
            <a:fillRect/>
          </a:stretch>
        </p:blipFill>
        <p:spPr>
          <a:xfrm>
            <a:off x="3038850" y="1083900"/>
            <a:ext cx="2201700" cy="37078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221675" y="956225"/>
            <a:ext cx="8408700" cy="38355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sz="1200"/>
              <a:t>Optimal number of topics for cluster 15</a:t>
            </a:r>
            <a:endParaRPr sz="1400"/>
          </a:p>
        </p:txBody>
      </p:sp>
      <p:sp>
        <p:nvSpPr>
          <p:cNvPr id="210" name="Google Shape;210;p34"/>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Topic Modeling of Tweets:</a:t>
            </a:r>
            <a:endParaRPr sz="3200">
              <a:solidFill>
                <a:srgbClr val="FB8C00"/>
              </a:solidFill>
            </a:endParaRPr>
          </a:p>
        </p:txBody>
      </p:sp>
      <p:pic>
        <p:nvPicPr>
          <p:cNvPr id="211" name="Google Shape;211;p34"/>
          <p:cNvPicPr preferRelativeResize="0"/>
          <p:nvPr/>
        </p:nvPicPr>
        <p:blipFill>
          <a:blip r:embed="rId3">
            <a:alphaModFix/>
          </a:blip>
          <a:stretch>
            <a:fillRect/>
          </a:stretch>
        </p:blipFill>
        <p:spPr>
          <a:xfrm>
            <a:off x="4464487" y="1358600"/>
            <a:ext cx="4278612" cy="2266950"/>
          </a:xfrm>
          <a:prstGeom prst="rect">
            <a:avLst/>
          </a:prstGeom>
          <a:noFill/>
          <a:ln>
            <a:noFill/>
          </a:ln>
        </p:spPr>
      </p:pic>
      <p:pic>
        <p:nvPicPr>
          <p:cNvPr id="212" name="Google Shape;212;p34"/>
          <p:cNvPicPr preferRelativeResize="0"/>
          <p:nvPr/>
        </p:nvPicPr>
        <p:blipFill>
          <a:blip r:embed="rId4">
            <a:alphaModFix/>
          </a:blip>
          <a:stretch>
            <a:fillRect/>
          </a:stretch>
        </p:blipFill>
        <p:spPr>
          <a:xfrm>
            <a:off x="572850" y="1419100"/>
            <a:ext cx="3593249" cy="21870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40267" y="512039"/>
            <a:ext cx="9626600" cy="774894"/>
          </a:xfrm>
          <a:prstGeom prst="rect">
            <a:avLst/>
          </a:prstGeom>
          <a:noFill/>
          <a:ln>
            <a:noFill/>
          </a:ln>
        </p:spPr>
        <p:txBody>
          <a:bodyPr spcFirstLastPara="1" wrap="square" lIns="91425" tIns="91425" rIns="91425" bIns="91425" anchor="t" anchorCtr="0">
            <a:noAutofit/>
          </a:bodyPr>
          <a:lstStyle/>
          <a:p>
            <a:r>
              <a:rPr lang="en-US" sz="2800" dirty="0">
                <a:solidFill>
                  <a:srgbClr val="FB8C00"/>
                </a:solidFill>
              </a:rPr>
              <a:t>Analysis  </a:t>
            </a:r>
            <a:r>
              <a:rPr lang="en-US" sz="2600" dirty="0">
                <a:solidFill>
                  <a:srgbClr val="FB8C00"/>
                </a:solidFill>
              </a:rPr>
              <a:t>Method 3)</a:t>
            </a:r>
            <a:r>
              <a:rPr lang="en-US" dirty="0">
                <a:solidFill>
                  <a:srgbClr val="FB8C00"/>
                </a:solidFill>
              </a:rPr>
              <a:t> </a:t>
            </a:r>
            <a:br>
              <a:rPr lang="en-US" dirty="0">
                <a:solidFill>
                  <a:srgbClr val="FB8C00"/>
                </a:solidFill>
              </a:rPr>
            </a:br>
            <a:r>
              <a:rPr lang="en-US" sz="3600" dirty="0">
                <a:solidFill>
                  <a:srgbClr val="FB8C00"/>
                </a:solidFill>
              </a:rPr>
              <a:t>Semantic Structural Analysis of </a:t>
            </a:r>
            <a:r>
              <a:rPr lang="en-US" sz="2600" dirty="0" err="1">
                <a:solidFill>
                  <a:srgbClr val="FB8C00"/>
                </a:solidFill>
              </a:rPr>
              <a:t>HashTags</a:t>
            </a:r>
            <a:br>
              <a:rPr lang="en-US" sz="2600" dirty="0">
                <a:solidFill>
                  <a:srgbClr val="FB8C00"/>
                </a:solidFill>
              </a:rPr>
            </a:br>
            <a:endParaRPr sz="2600" dirty="0">
              <a:solidFill>
                <a:srgbClr val="FB8C00"/>
              </a:solidFill>
            </a:endParaRPr>
          </a:p>
        </p:txBody>
      </p:sp>
      <p:pic>
        <p:nvPicPr>
          <p:cNvPr id="6148" name="Picture 4" descr="file, format, hashtag icon">
            <a:extLst>
              <a:ext uri="{FF2B5EF4-FFF2-40B4-BE49-F238E27FC236}">
                <a16:creationId xmlns:a16="http://schemas.microsoft.com/office/drawing/2014/main" id="{59AA9BEE-9909-4746-8FDF-84A8B6EF8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66" y="1888069"/>
            <a:ext cx="3026832" cy="302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05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25553" y="990841"/>
            <a:ext cx="72528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2300" b="0" dirty="0"/>
          </a:p>
          <a:p>
            <a:pPr marL="457200" lvl="0" indent="-342900" algn="l" rtl="0">
              <a:lnSpc>
                <a:spcPct val="100000"/>
              </a:lnSpc>
              <a:spcBef>
                <a:spcPts val="0"/>
              </a:spcBef>
              <a:spcAft>
                <a:spcPts val="0"/>
              </a:spcAft>
              <a:buSzPts val="1800"/>
              <a:buChar char="●"/>
            </a:pPr>
            <a:r>
              <a:rPr lang="en-US" sz="1800" b="0" dirty="0"/>
              <a:t>Steps taken in Semantic Analysis</a:t>
            </a:r>
            <a:endParaRPr sz="1800" b="0" dirty="0"/>
          </a:p>
          <a:p>
            <a:pPr marL="914400" lvl="1" indent="-342900" algn="l" rtl="0">
              <a:lnSpc>
                <a:spcPct val="100000"/>
              </a:lnSpc>
              <a:spcBef>
                <a:spcPts val="0"/>
              </a:spcBef>
              <a:spcAft>
                <a:spcPts val="0"/>
              </a:spcAft>
              <a:buSzPts val="1800"/>
              <a:buChar char="○"/>
            </a:pPr>
            <a:r>
              <a:rPr lang="en-US" sz="1800" b="0" dirty="0"/>
              <a:t>Identify segmented </a:t>
            </a:r>
            <a:r>
              <a:rPr lang="en-US" sz="1800" b="0" dirty="0" err="1"/>
              <a:t>HashTags</a:t>
            </a:r>
            <a:endParaRPr sz="1800" b="0" dirty="0"/>
          </a:p>
          <a:p>
            <a:pPr marL="914400" lvl="1" indent="-342900" algn="l" rtl="0">
              <a:lnSpc>
                <a:spcPct val="100000"/>
              </a:lnSpc>
              <a:spcBef>
                <a:spcPts val="0"/>
              </a:spcBef>
              <a:spcAft>
                <a:spcPts val="0"/>
              </a:spcAft>
              <a:buSzPts val="1800"/>
              <a:buChar char="○"/>
            </a:pPr>
            <a:r>
              <a:rPr lang="en-US" sz="1800" b="0" dirty="0"/>
              <a:t>Identify Synonyms for each Segment</a:t>
            </a:r>
            <a:endParaRPr sz="1800" b="0" dirty="0"/>
          </a:p>
          <a:p>
            <a:pPr marL="914400" lvl="1" indent="-342900" algn="l" rtl="0">
              <a:lnSpc>
                <a:spcPct val="100000"/>
              </a:lnSpc>
              <a:spcBef>
                <a:spcPts val="0"/>
              </a:spcBef>
              <a:spcAft>
                <a:spcPts val="0"/>
              </a:spcAft>
              <a:buSzPts val="1800"/>
              <a:buChar char="○"/>
            </a:pPr>
            <a:r>
              <a:rPr lang="en-US" sz="1800" b="0" dirty="0"/>
              <a:t>Calculate </a:t>
            </a:r>
            <a:r>
              <a:rPr lang="en-US" sz="1800" b="0" dirty="0" err="1"/>
              <a:t>JaccardIndex</a:t>
            </a:r>
            <a:r>
              <a:rPr lang="en-US" sz="1800" b="0" dirty="0"/>
              <a:t> for a pair of </a:t>
            </a:r>
            <a:r>
              <a:rPr lang="en-US" sz="1800" b="0" dirty="0" err="1"/>
              <a:t>HashTags</a:t>
            </a:r>
            <a:r>
              <a:rPr lang="en-US" sz="1800" b="0" dirty="0"/>
              <a:t> as Intersection</a:t>
            </a:r>
            <a:endParaRPr sz="1800" b="0" dirty="0"/>
          </a:p>
          <a:p>
            <a:pPr marL="914400" lvl="1" indent="-342900" algn="l" rtl="0">
              <a:lnSpc>
                <a:spcPct val="100000"/>
              </a:lnSpc>
              <a:spcBef>
                <a:spcPts val="0"/>
              </a:spcBef>
              <a:spcAft>
                <a:spcPts val="0"/>
              </a:spcAft>
              <a:buSzPts val="1800"/>
              <a:buChar char="○"/>
            </a:pPr>
            <a:r>
              <a:rPr lang="en-US" sz="1800" b="0" dirty="0"/>
              <a:t>(Synonyms(H1),Synonyms(H2))/Union(Synonyms(H1),Synonyms(H2))</a:t>
            </a:r>
            <a:endParaRPr sz="1800" b="0" dirty="0"/>
          </a:p>
          <a:p>
            <a:pPr marL="914400" lvl="1" indent="-342900" algn="l" rtl="0">
              <a:lnSpc>
                <a:spcPct val="100000"/>
              </a:lnSpc>
              <a:spcBef>
                <a:spcPts val="0"/>
              </a:spcBef>
              <a:spcAft>
                <a:spcPts val="0"/>
              </a:spcAft>
              <a:buSzPts val="1800"/>
              <a:buChar char="○"/>
            </a:pPr>
            <a:r>
              <a:rPr lang="en-US" sz="1800" b="0" dirty="0"/>
              <a:t>Compute the similarity as </a:t>
            </a:r>
            <a:r>
              <a:rPr lang="en-US" sz="1800" b="0" dirty="0" err="1"/>
              <a:t>JaccordIndex</a:t>
            </a:r>
            <a:r>
              <a:rPr lang="en-US" sz="1800" b="0" dirty="0"/>
              <a:t> if </a:t>
            </a:r>
            <a:r>
              <a:rPr lang="en-US" sz="1800" b="0" dirty="0" err="1"/>
              <a:t>JaccardIndex</a:t>
            </a:r>
            <a:r>
              <a:rPr lang="en-US" sz="1800" b="0" dirty="0"/>
              <a:t> &lt;0.5 else Max</a:t>
            </a:r>
            <a:endParaRPr sz="1800" b="0" dirty="0"/>
          </a:p>
          <a:p>
            <a:pPr marL="914400" lvl="1" indent="-342900" algn="l" rtl="0">
              <a:lnSpc>
                <a:spcPct val="100000"/>
              </a:lnSpc>
              <a:spcBef>
                <a:spcPts val="0"/>
              </a:spcBef>
              <a:spcAft>
                <a:spcPts val="0"/>
              </a:spcAft>
              <a:buSzPts val="1800"/>
              <a:buChar char="○"/>
            </a:pPr>
            <a:r>
              <a:rPr lang="en-US" sz="1800" b="0" dirty="0"/>
              <a:t>(</a:t>
            </a:r>
            <a:r>
              <a:rPr lang="en-US" sz="1800" b="0" dirty="0" err="1"/>
              <a:t>JaccardIndex,levenshtein_similarity</a:t>
            </a:r>
            <a:r>
              <a:rPr lang="en-US" sz="1800" b="0" dirty="0"/>
              <a:t>).</a:t>
            </a:r>
            <a:endParaRPr sz="1800" b="0" dirty="0"/>
          </a:p>
          <a:p>
            <a:pPr marL="0" lvl="0" indent="0" algn="l" rtl="0">
              <a:lnSpc>
                <a:spcPct val="100000"/>
              </a:lnSpc>
              <a:spcBef>
                <a:spcPts val="0"/>
              </a:spcBef>
              <a:spcAft>
                <a:spcPts val="0"/>
              </a:spcAft>
              <a:buNone/>
            </a:pPr>
            <a:endParaRPr sz="1800" b="0" dirty="0"/>
          </a:p>
          <a:p>
            <a:pPr marL="457200" lvl="0" indent="0" algn="l" rtl="0">
              <a:lnSpc>
                <a:spcPct val="100000"/>
              </a:lnSpc>
              <a:spcBef>
                <a:spcPts val="0"/>
              </a:spcBef>
              <a:spcAft>
                <a:spcPts val="0"/>
              </a:spcAft>
              <a:buSzPts val="4800"/>
              <a:buNone/>
            </a:pPr>
            <a:endParaRPr sz="1800" b="0" dirty="0"/>
          </a:p>
        </p:txBody>
      </p:sp>
      <p:sp>
        <p:nvSpPr>
          <p:cNvPr id="152" name="Google Shape;152;p25"/>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dirty="0">
                <a:solidFill>
                  <a:srgbClr val="FB8C00"/>
                </a:solidFill>
              </a:rPr>
              <a:t>Semantic Structural Analysis of </a:t>
            </a:r>
            <a:r>
              <a:rPr lang="en-US" sz="3200" dirty="0" err="1">
                <a:solidFill>
                  <a:srgbClr val="FB8C00"/>
                </a:solidFill>
              </a:rPr>
              <a:t>HashTags</a:t>
            </a:r>
            <a:endParaRPr sz="3200" dirty="0">
              <a:solidFill>
                <a:srgbClr val="FB8C00"/>
              </a:solidFill>
            </a:endParaRPr>
          </a:p>
        </p:txBody>
      </p:sp>
    </p:spTree>
    <p:extLst>
      <p:ext uri="{BB962C8B-B14F-4D97-AF65-F5344CB8AC3E}">
        <p14:creationId xmlns:p14="http://schemas.microsoft.com/office/powerpoint/2010/main" val="2739044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25553" y="990841"/>
            <a:ext cx="72528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2300" b="0"/>
          </a:p>
          <a:p>
            <a:pPr marL="457200" lvl="0" indent="-342900" algn="l" rtl="0">
              <a:lnSpc>
                <a:spcPct val="100000"/>
              </a:lnSpc>
              <a:spcBef>
                <a:spcPts val="0"/>
              </a:spcBef>
              <a:spcAft>
                <a:spcPts val="0"/>
              </a:spcAft>
              <a:buSzPts val="1800"/>
              <a:buChar char="●"/>
            </a:pPr>
            <a:r>
              <a:rPr lang="en-US" sz="1800" b="0"/>
              <a:t>Sample results in 200k tweet dataset: </a:t>
            </a:r>
            <a:endParaRPr sz="1800" b="0"/>
          </a:p>
          <a:p>
            <a:pPr marL="914400" lvl="0" indent="0" algn="l" rtl="0">
              <a:lnSpc>
                <a:spcPct val="100000"/>
              </a:lnSpc>
              <a:spcBef>
                <a:spcPts val="0"/>
              </a:spcBef>
              <a:spcAft>
                <a:spcPts val="0"/>
              </a:spcAft>
              <a:buNone/>
            </a:pPr>
            <a:r>
              <a:rPr lang="en-US" sz="1400"/>
              <a:t>star</a:t>
            </a:r>
            <a:r>
              <a:rPr lang="en-US" sz="1400" b="0"/>
              <a:t> : ['star' 'starfox' 'starlink']</a:t>
            </a:r>
            <a:endParaRPr sz="1400" b="0"/>
          </a:p>
          <a:p>
            <a:pPr marL="914400" lvl="0" indent="0" algn="l" rtl="0">
              <a:lnSpc>
                <a:spcPct val="100000"/>
              </a:lnSpc>
              <a:spcBef>
                <a:spcPts val="0"/>
              </a:spcBef>
              <a:spcAft>
                <a:spcPts val="0"/>
              </a:spcAft>
              <a:buNone/>
            </a:pPr>
            <a:r>
              <a:rPr lang="en-US" sz="1400"/>
              <a:t>voteblue2020</a:t>
            </a:r>
            <a:r>
              <a:rPr lang="en-US" sz="1400" b="0"/>
              <a:t> : ['voteblue2020' 'backtheblue']</a:t>
            </a:r>
            <a:endParaRPr sz="1400" b="0"/>
          </a:p>
          <a:p>
            <a:pPr marL="914400" lvl="0" indent="0" algn="l" rtl="0">
              <a:lnSpc>
                <a:spcPct val="100000"/>
              </a:lnSpc>
              <a:spcBef>
                <a:spcPts val="0"/>
              </a:spcBef>
              <a:spcAft>
                <a:spcPts val="0"/>
              </a:spcAft>
              <a:buNone/>
            </a:pPr>
            <a:r>
              <a:rPr lang="en-US" sz="1400"/>
              <a:t>falco</a:t>
            </a:r>
            <a:r>
              <a:rPr lang="en-US" sz="1400" b="0"/>
              <a:t> : ['falco' 'falcolombardi']</a:t>
            </a:r>
            <a:endParaRPr sz="1400" b="0"/>
          </a:p>
          <a:p>
            <a:pPr marL="914400" lvl="0" indent="0" algn="l" rtl="0">
              <a:lnSpc>
                <a:spcPct val="100000"/>
              </a:lnSpc>
              <a:spcBef>
                <a:spcPts val="0"/>
              </a:spcBef>
              <a:spcAft>
                <a:spcPts val="0"/>
              </a:spcAft>
              <a:buNone/>
            </a:pPr>
            <a:r>
              <a:rPr lang="en-US" sz="1400"/>
              <a:t>knowthyself</a:t>
            </a:r>
            <a:r>
              <a:rPr lang="en-US" sz="1400" b="0"/>
              <a:t> : ['knowthyself' 'detroitjazzfest']</a:t>
            </a:r>
            <a:endParaRPr sz="1400" b="0"/>
          </a:p>
          <a:p>
            <a:pPr marL="914400" lvl="0" indent="0" algn="l" rtl="0">
              <a:lnSpc>
                <a:spcPct val="100000"/>
              </a:lnSpc>
              <a:spcBef>
                <a:spcPts val="0"/>
              </a:spcBef>
              <a:spcAft>
                <a:spcPts val="0"/>
              </a:spcAft>
              <a:buNone/>
            </a:pPr>
            <a:r>
              <a:rPr lang="en-US" sz="1400"/>
              <a:t>aphia</a:t>
            </a:r>
            <a:r>
              <a:rPr lang="en-US" sz="1400" b="0"/>
              <a:t> : ['aphia' 'qanon']</a:t>
            </a:r>
            <a:endParaRPr sz="1400" b="0"/>
          </a:p>
          <a:p>
            <a:pPr marL="914400" lvl="0" indent="0" algn="l" rtl="0">
              <a:lnSpc>
                <a:spcPct val="100000"/>
              </a:lnSpc>
              <a:spcBef>
                <a:spcPts val="0"/>
              </a:spcBef>
              <a:spcAft>
                <a:spcPts val="0"/>
              </a:spcAft>
              <a:buNone/>
            </a:pPr>
            <a:r>
              <a:rPr lang="en-US" sz="1400"/>
              <a:t>amazon</a:t>
            </a:r>
            <a:r>
              <a:rPr lang="en-US" sz="1400" b="0"/>
              <a:t> : ['amazon' 'amazonrainforest']</a:t>
            </a:r>
            <a:endParaRPr sz="1400" b="0"/>
          </a:p>
          <a:p>
            <a:pPr marL="914400" lvl="0" indent="0" algn="l" rtl="0">
              <a:lnSpc>
                <a:spcPct val="100000"/>
              </a:lnSpc>
              <a:spcBef>
                <a:spcPts val="0"/>
              </a:spcBef>
              <a:spcAft>
                <a:spcPts val="0"/>
              </a:spcAft>
              <a:buNone/>
            </a:pPr>
            <a:r>
              <a:rPr lang="en-US" sz="1400"/>
              <a:t>michaeljackson</a:t>
            </a:r>
            <a:r>
              <a:rPr lang="en-US" sz="1400" b="0"/>
              <a:t> : ['michaeljackson' 'michaeljacksonday' 'happybirthdaymichaeljackson']</a:t>
            </a:r>
            <a:endParaRPr sz="1400" b="0"/>
          </a:p>
          <a:p>
            <a:pPr marL="914400" lvl="0" indent="0" algn="l" rtl="0">
              <a:lnSpc>
                <a:spcPct val="100000"/>
              </a:lnSpc>
              <a:spcBef>
                <a:spcPts val="0"/>
              </a:spcBef>
              <a:spcAft>
                <a:spcPts val="0"/>
              </a:spcAft>
              <a:buNone/>
            </a:pPr>
            <a:r>
              <a:rPr lang="en-US" sz="1400"/>
              <a:t>liberalismisamentaldisease</a:t>
            </a:r>
            <a:r>
              <a:rPr lang="en-US" sz="1400" b="0"/>
              <a:t> : ['liberalismisamentaldisease' 'netflixisajoke']</a:t>
            </a:r>
            <a:endParaRPr sz="1400" b="0"/>
          </a:p>
          <a:p>
            <a:pPr marL="914400" lvl="0" indent="0" algn="l" rtl="0">
              <a:lnSpc>
                <a:spcPct val="100000"/>
              </a:lnSpc>
              <a:spcBef>
                <a:spcPts val="0"/>
              </a:spcBef>
              <a:spcAft>
                <a:spcPts val="0"/>
              </a:spcAft>
              <a:buNone/>
            </a:pPr>
            <a:r>
              <a:rPr lang="en-US" sz="1400"/>
              <a:t>ontrumpstodolist</a:t>
            </a:r>
            <a:r>
              <a:rPr lang="en-US" sz="1400" b="0"/>
              <a:t> : ['ontrumpstodolist' 'dosomething']</a:t>
            </a:r>
            <a:endParaRPr sz="1400" b="0"/>
          </a:p>
          <a:p>
            <a:pPr marL="914400" lvl="0" indent="0" algn="l" rtl="0">
              <a:lnSpc>
                <a:spcPct val="100000"/>
              </a:lnSpc>
              <a:spcBef>
                <a:spcPts val="0"/>
              </a:spcBef>
              <a:spcAft>
                <a:spcPts val="0"/>
              </a:spcAft>
              <a:buNone/>
            </a:pPr>
            <a:r>
              <a:rPr lang="en-US" sz="1400"/>
              <a:t>backfiretrump</a:t>
            </a:r>
            <a:r>
              <a:rPr lang="en-US" sz="1400" b="0"/>
              <a:t> : ['backfiretrump' 'trump' 'trump2020']</a:t>
            </a:r>
            <a:endParaRPr sz="1400" b="0"/>
          </a:p>
          <a:p>
            <a:pPr marL="914400" lvl="0" indent="0" algn="l" rtl="0">
              <a:lnSpc>
                <a:spcPct val="100000"/>
              </a:lnSpc>
              <a:spcBef>
                <a:spcPts val="0"/>
              </a:spcBef>
              <a:spcAft>
                <a:spcPts val="0"/>
              </a:spcAft>
              <a:buNone/>
            </a:pPr>
            <a:r>
              <a:rPr lang="en-US" sz="1400"/>
              <a:t>obamaoutdidtrump</a:t>
            </a:r>
            <a:r>
              <a:rPr lang="en-US" sz="1400" b="0"/>
              <a:t> : ['obamaoutdidtrump' 'trump' 'trump2020']</a:t>
            </a:r>
            <a:endParaRPr sz="1400" b="0"/>
          </a:p>
          <a:p>
            <a:pPr marL="0" lvl="0" indent="0" algn="l" rtl="0">
              <a:lnSpc>
                <a:spcPct val="100000"/>
              </a:lnSpc>
              <a:spcBef>
                <a:spcPts val="0"/>
              </a:spcBef>
              <a:spcAft>
                <a:spcPts val="0"/>
              </a:spcAft>
              <a:buNone/>
            </a:pPr>
            <a:endParaRPr sz="1800" b="0"/>
          </a:p>
          <a:p>
            <a:pPr marL="457200" lvl="0" indent="0" algn="l" rtl="0">
              <a:lnSpc>
                <a:spcPct val="100000"/>
              </a:lnSpc>
              <a:spcBef>
                <a:spcPts val="0"/>
              </a:spcBef>
              <a:spcAft>
                <a:spcPts val="0"/>
              </a:spcAft>
              <a:buSzPts val="4800"/>
              <a:buNone/>
            </a:pPr>
            <a:endParaRPr sz="1800" b="0"/>
          </a:p>
        </p:txBody>
      </p:sp>
      <p:sp>
        <p:nvSpPr>
          <p:cNvPr id="158" name="Google Shape;158;p26"/>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Semantic Structural Analysis of HashTags</a:t>
            </a:r>
            <a:endParaRPr sz="3200">
              <a:solidFill>
                <a:srgbClr val="FB8C00"/>
              </a:solidFill>
            </a:endParaRPr>
          </a:p>
        </p:txBody>
      </p:sp>
    </p:spTree>
    <p:extLst>
      <p:ext uri="{BB962C8B-B14F-4D97-AF65-F5344CB8AC3E}">
        <p14:creationId xmlns:p14="http://schemas.microsoft.com/office/powerpoint/2010/main" val="412617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25553" y="990841"/>
            <a:ext cx="72528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2300" b="0"/>
          </a:p>
          <a:p>
            <a:pPr marL="457200" lvl="0" indent="-342900" algn="l" rtl="0">
              <a:lnSpc>
                <a:spcPct val="100000"/>
              </a:lnSpc>
              <a:spcBef>
                <a:spcPts val="0"/>
              </a:spcBef>
              <a:spcAft>
                <a:spcPts val="0"/>
              </a:spcAft>
              <a:buSzPts val="1800"/>
              <a:buChar char="●"/>
            </a:pPr>
            <a:r>
              <a:rPr lang="en-US" sz="1800" b="0"/>
              <a:t>Sample results in 200k tweet dataset cont.</a:t>
            </a:r>
            <a:endParaRPr sz="1800" b="0"/>
          </a:p>
          <a:p>
            <a:pPr marL="914400" lvl="0" indent="0" algn="l" rtl="0">
              <a:lnSpc>
                <a:spcPct val="100000"/>
              </a:lnSpc>
              <a:spcBef>
                <a:spcPts val="0"/>
              </a:spcBef>
              <a:spcAft>
                <a:spcPts val="0"/>
              </a:spcAft>
              <a:buNone/>
            </a:pPr>
            <a:r>
              <a:rPr lang="en-US" sz="1400"/>
              <a:t>schoolstrike4climate</a:t>
            </a:r>
            <a:r>
              <a:rPr lang="en-US" sz="1400" b="0"/>
              <a:t> : ['schoolstrike4climate' 'climatestrike']</a:t>
            </a:r>
            <a:endParaRPr sz="1400" b="0"/>
          </a:p>
          <a:p>
            <a:pPr marL="914400" lvl="0" indent="0" algn="l" rtl="0">
              <a:lnSpc>
                <a:spcPct val="100000"/>
              </a:lnSpc>
              <a:spcBef>
                <a:spcPts val="0"/>
              </a:spcBef>
              <a:spcAft>
                <a:spcPts val="0"/>
              </a:spcAft>
              <a:buNone/>
            </a:pPr>
            <a:r>
              <a:rPr lang="en-US" sz="1400"/>
              <a:t>starlinkgame</a:t>
            </a:r>
            <a:r>
              <a:rPr lang="en-US" sz="1400" b="0"/>
              <a:t> : ['starlinkgame' 'starlink']</a:t>
            </a:r>
            <a:endParaRPr sz="1400" b="0"/>
          </a:p>
          <a:p>
            <a:pPr marL="914400" lvl="0" indent="0" algn="l" rtl="0">
              <a:lnSpc>
                <a:spcPct val="100000"/>
              </a:lnSpc>
              <a:spcBef>
                <a:spcPts val="0"/>
              </a:spcBef>
              <a:spcAft>
                <a:spcPts val="0"/>
              </a:spcAft>
              <a:buNone/>
            </a:pPr>
            <a:r>
              <a:rPr lang="en-US" sz="1400"/>
              <a:t>hurricanedorian</a:t>
            </a:r>
            <a:r>
              <a:rPr lang="en-US" sz="1400" b="0"/>
              <a:t> : ['hurricanedorian' 'hurricanedorian2019']</a:t>
            </a:r>
            <a:endParaRPr sz="1400" b="0"/>
          </a:p>
          <a:p>
            <a:pPr marL="914400" lvl="0" indent="0" algn="l" rtl="0">
              <a:lnSpc>
                <a:spcPct val="100000"/>
              </a:lnSpc>
              <a:spcBef>
                <a:spcPts val="0"/>
              </a:spcBef>
              <a:spcAft>
                <a:spcPts val="0"/>
              </a:spcAft>
              <a:buNone/>
            </a:pPr>
            <a:r>
              <a:rPr lang="en-US" sz="1400"/>
              <a:t>internationaldogday</a:t>
            </a:r>
            <a:r>
              <a:rPr lang="en-US" sz="1400" b="0"/>
              <a:t> : ['internationaldogday' 'nationaldogday']</a:t>
            </a:r>
            <a:endParaRPr sz="1400" b="0"/>
          </a:p>
          <a:p>
            <a:pPr marL="914400" lvl="0" indent="0" algn="l" rtl="0">
              <a:lnSpc>
                <a:spcPct val="100000"/>
              </a:lnSpc>
              <a:spcBef>
                <a:spcPts val="0"/>
              </a:spcBef>
              <a:spcAft>
                <a:spcPts val="0"/>
              </a:spcAft>
              <a:buNone/>
            </a:pPr>
            <a:r>
              <a:rPr lang="en-US" sz="1400"/>
              <a:t>blacktwitter</a:t>
            </a:r>
            <a:r>
              <a:rPr lang="en-US" sz="1400" b="0"/>
              <a:t> : ['blacktwitter' 'blackaugust' 'blackcommunity']</a:t>
            </a:r>
            <a:endParaRPr sz="1400" b="0"/>
          </a:p>
          <a:p>
            <a:pPr marL="914400" lvl="0" indent="0" algn="l" rtl="0">
              <a:lnSpc>
                <a:spcPct val="100000"/>
              </a:lnSpc>
              <a:spcBef>
                <a:spcPts val="0"/>
              </a:spcBef>
              <a:spcAft>
                <a:spcPts val="0"/>
              </a:spcAft>
              <a:buNone/>
            </a:pPr>
            <a:r>
              <a:rPr lang="en-US" sz="1400"/>
              <a:t>nintendoswitch</a:t>
            </a:r>
            <a:r>
              <a:rPr lang="en-US" sz="1400" b="0"/>
              <a:t> : ['nintendoswitch' 'switch']</a:t>
            </a:r>
            <a:endParaRPr sz="1400" b="0"/>
          </a:p>
          <a:p>
            <a:pPr marL="914400" lvl="0" indent="0" algn="l" rtl="0">
              <a:lnSpc>
                <a:spcPct val="100000"/>
              </a:lnSpc>
              <a:spcBef>
                <a:spcPts val="0"/>
              </a:spcBef>
              <a:spcAft>
                <a:spcPts val="0"/>
              </a:spcAft>
              <a:buNone/>
            </a:pPr>
            <a:r>
              <a:rPr lang="en-US" sz="1400"/>
              <a:t>jayz</a:t>
            </a:r>
            <a:r>
              <a:rPr lang="en-US" sz="1400" b="0"/>
              <a:t> : ['jayz' 'jayznfl']</a:t>
            </a:r>
            <a:endParaRPr sz="1400" b="0"/>
          </a:p>
          <a:p>
            <a:pPr marL="914400" lvl="0" indent="0" algn="l" rtl="0">
              <a:lnSpc>
                <a:spcPct val="100000"/>
              </a:lnSpc>
              <a:spcBef>
                <a:spcPts val="0"/>
              </a:spcBef>
              <a:spcAft>
                <a:spcPts val="0"/>
              </a:spcAft>
              <a:buNone/>
            </a:pPr>
            <a:r>
              <a:rPr lang="en-US" sz="1400"/>
              <a:t>powertv</a:t>
            </a:r>
            <a:r>
              <a:rPr lang="en-US" sz="1400" b="0"/>
              <a:t> : ['powertv' 'powerpremiere']</a:t>
            </a:r>
            <a:endParaRPr sz="1400" b="0"/>
          </a:p>
          <a:p>
            <a:pPr marL="914400" lvl="0" indent="0" algn="l" rtl="0">
              <a:lnSpc>
                <a:spcPct val="100000"/>
              </a:lnSpc>
              <a:spcBef>
                <a:spcPts val="0"/>
              </a:spcBef>
              <a:spcAft>
                <a:spcPts val="0"/>
              </a:spcAft>
              <a:buNone/>
            </a:pPr>
            <a:r>
              <a:rPr lang="en-US" sz="1400"/>
              <a:t>thersday</a:t>
            </a:r>
            <a:r>
              <a:rPr lang="en-US" sz="1400" b="0"/>
              <a:t> : ['thersday' 'teamday']</a:t>
            </a:r>
            <a:endParaRPr sz="1400" b="0"/>
          </a:p>
          <a:p>
            <a:pPr marL="914400" lvl="0" indent="0" algn="l" rtl="0">
              <a:lnSpc>
                <a:spcPct val="100000"/>
              </a:lnSpc>
              <a:spcBef>
                <a:spcPts val="0"/>
              </a:spcBef>
              <a:spcAft>
                <a:spcPts val="0"/>
              </a:spcAft>
              <a:buNone/>
            </a:pPr>
            <a:r>
              <a:rPr lang="en-US" sz="1400"/>
              <a:t>foxmccloud</a:t>
            </a:r>
            <a:r>
              <a:rPr lang="en-US" sz="1400" b="0"/>
              <a:t> : ['foxmccloud' 'fox']</a:t>
            </a:r>
            <a:endParaRPr sz="1400" b="0"/>
          </a:p>
          <a:p>
            <a:pPr marL="914400" lvl="0" indent="0" algn="l" rtl="0">
              <a:lnSpc>
                <a:spcPct val="100000"/>
              </a:lnSpc>
              <a:spcBef>
                <a:spcPts val="0"/>
              </a:spcBef>
              <a:spcAft>
                <a:spcPts val="0"/>
              </a:spcAft>
              <a:buNone/>
            </a:pPr>
            <a:r>
              <a:rPr lang="en-US" sz="1400"/>
              <a:t>fridaythoughts</a:t>
            </a:r>
            <a:r>
              <a:rPr lang="en-US" sz="1400" b="0"/>
              <a:t> : ['fridaythoughts' 'saturdaythoughts' 'thursdaythoughts']</a:t>
            </a:r>
            <a:endParaRPr sz="1400" b="0"/>
          </a:p>
          <a:p>
            <a:pPr marL="914400" lvl="0" indent="0" algn="l" rtl="0">
              <a:lnSpc>
                <a:spcPct val="100000"/>
              </a:lnSpc>
              <a:spcBef>
                <a:spcPts val="0"/>
              </a:spcBef>
              <a:spcAft>
                <a:spcPts val="0"/>
              </a:spcAft>
              <a:buNone/>
            </a:pPr>
            <a:r>
              <a:rPr lang="en-US" sz="1400"/>
              <a:t>art</a:t>
            </a:r>
            <a:r>
              <a:rPr lang="en-US" sz="1400" b="0"/>
              <a:t> : ['art' 'nudeart']</a:t>
            </a:r>
            <a:endParaRPr sz="1400" b="0"/>
          </a:p>
          <a:p>
            <a:pPr marL="914400" lvl="0" indent="0" algn="l" rtl="0">
              <a:lnSpc>
                <a:spcPct val="100000"/>
              </a:lnSpc>
              <a:spcBef>
                <a:spcPts val="0"/>
              </a:spcBef>
              <a:spcAft>
                <a:spcPts val="0"/>
              </a:spcAft>
              <a:buNone/>
            </a:pPr>
            <a:r>
              <a:rPr lang="en-US" sz="1400"/>
              <a:t>adospolitics</a:t>
            </a:r>
            <a:r>
              <a:rPr lang="en-US" sz="1400" b="0"/>
              <a:t> : ['adospolitics' 'ados' 'dosomething']</a:t>
            </a:r>
            <a:endParaRPr sz="1400" b="0"/>
          </a:p>
          <a:p>
            <a:pPr marL="914400" lvl="0" indent="0" algn="l" rtl="0">
              <a:lnSpc>
                <a:spcPct val="100000"/>
              </a:lnSpc>
              <a:spcBef>
                <a:spcPts val="0"/>
              </a:spcBef>
              <a:spcAft>
                <a:spcPts val="0"/>
              </a:spcAft>
              <a:buNone/>
            </a:pPr>
            <a:r>
              <a:rPr lang="en-US" sz="1400"/>
              <a:t>florida</a:t>
            </a:r>
            <a:r>
              <a:rPr lang="en-US" sz="1400" b="0"/>
              <a:t> : ['florida' 'dorianflorida']</a:t>
            </a:r>
            <a:endParaRPr sz="1400" b="0"/>
          </a:p>
          <a:p>
            <a:pPr marL="914400" lvl="0" indent="0" algn="l" rtl="0">
              <a:lnSpc>
                <a:spcPct val="100000"/>
              </a:lnSpc>
              <a:spcBef>
                <a:spcPts val="0"/>
              </a:spcBef>
              <a:spcAft>
                <a:spcPts val="0"/>
              </a:spcAft>
              <a:buNone/>
            </a:pPr>
            <a:endParaRPr sz="1400" b="0"/>
          </a:p>
          <a:p>
            <a:pPr marL="0" lvl="0" indent="0" algn="l" rtl="0">
              <a:lnSpc>
                <a:spcPct val="100000"/>
              </a:lnSpc>
              <a:spcBef>
                <a:spcPts val="0"/>
              </a:spcBef>
              <a:spcAft>
                <a:spcPts val="0"/>
              </a:spcAft>
              <a:buNone/>
            </a:pPr>
            <a:endParaRPr sz="1800" b="0"/>
          </a:p>
          <a:p>
            <a:pPr marL="457200" lvl="0" indent="0" algn="l" rtl="0">
              <a:lnSpc>
                <a:spcPct val="100000"/>
              </a:lnSpc>
              <a:spcBef>
                <a:spcPts val="0"/>
              </a:spcBef>
              <a:spcAft>
                <a:spcPts val="0"/>
              </a:spcAft>
              <a:buSzPts val="4800"/>
              <a:buNone/>
            </a:pPr>
            <a:endParaRPr sz="1800" b="0"/>
          </a:p>
        </p:txBody>
      </p:sp>
      <p:sp>
        <p:nvSpPr>
          <p:cNvPr id="164" name="Google Shape;164;p27"/>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Semantic Structural Analysis of HashTags</a:t>
            </a:r>
            <a:endParaRPr sz="3200">
              <a:solidFill>
                <a:srgbClr val="FB8C00"/>
              </a:solidFill>
            </a:endParaRPr>
          </a:p>
        </p:txBody>
      </p:sp>
    </p:spTree>
    <p:extLst>
      <p:ext uri="{BB962C8B-B14F-4D97-AF65-F5344CB8AC3E}">
        <p14:creationId xmlns:p14="http://schemas.microsoft.com/office/powerpoint/2010/main" val="4043701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40267" y="512039"/>
            <a:ext cx="9626600" cy="774894"/>
          </a:xfrm>
          <a:prstGeom prst="rect">
            <a:avLst/>
          </a:prstGeom>
          <a:noFill/>
          <a:ln>
            <a:noFill/>
          </a:ln>
        </p:spPr>
        <p:txBody>
          <a:bodyPr spcFirstLastPara="1" wrap="square" lIns="91425" tIns="91425" rIns="91425" bIns="91425" anchor="t" anchorCtr="0">
            <a:noAutofit/>
          </a:bodyPr>
          <a:lstStyle/>
          <a:p>
            <a:pPr lvl="0"/>
            <a:r>
              <a:rPr lang="en-US" sz="2800" dirty="0">
                <a:solidFill>
                  <a:srgbClr val="FB8C00"/>
                </a:solidFill>
              </a:rPr>
              <a:t>Analysis  </a:t>
            </a:r>
            <a:r>
              <a:rPr lang="en-US" sz="2600" dirty="0">
                <a:solidFill>
                  <a:srgbClr val="FB8C00"/>
                </a:solidFill>
              </a:rPr>
              <a:t>Method 4)</a:t>
            </a:r>
            <a:r>
              <a:rPr lang="en-US" dirty="0">
                <a:solidFill>
                  <a:srgbClr val="FB8C00"/>
                </a:solidFill>
              </a:rPr>
              <a:t> </a:t>
            </a:r>
            <a:br>
              <a:rPr lang="en-US" dirty="0">
                <a:solidFill>
                  <a:srgbClr val="FB8C00"/>
                </a:solidFill>
              </a:rPr>
            </a:br>
            <a:r>
              <a:rPr lang="en-US" dirty="0">
                <a:solidFill>
                  <a:srgbClr val="FB8C00"/>
                </a:solidFill>
              </a:rPr>
              <a:t>Hashtag pairs </a:t>
            </a:r>
            <a:r>
              <a:rPr lang="en-US" sz="2600" dirty="0">
                <a:solidFill>
                  <a:srgbClr val="FB8C00"/>
                </a:solidFill>
              </a:rPr>
              <a:t>(co-occurrence)</a:t>
            </a:r>
            <a:endParaRPr dirty="0">
              <a:solidFill>
                <a:srgbClr val="FB8C00"/>
              </a:solidFill>
            </a:endParaRPr>
          </a:p>
        </p:txBody>
      </p:sp>
      <p:pic>
        <p:nvPicPr>
          <p:cNvPr id="6148" name="Picture 4" descr="file, format, hashtag icon">
            <a:extLst>
              <a:ext uri="{FF2B5EF4-FFF2-40B4-BE49-F238E27FC236}">
                <a16:creationId xmlns:a16="http://schemas.microsoft.com/office/drawing/2014/main" id="{59AA9BEE-9909-4746-8FDF-84A8B6EF8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832" y="288290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ile, format, hashtag icon">
            <a:extLst>
              <a:ext uri="{FF2B5EF4-FFF2-40B4-BE49-F238E27FC236}">
                <a16:creationId xmlns:a16="http://schemas.microsoft.com/office/drawing/2014/main" id="{1D3E2B23-08B2-4782-81EF-3D282FCDA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536" y="288290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rrow, bidirection, bolded, left, right icon">
            <a:extLst>
              <a:ext uri="{FF2B5EF4-FFF2-40B4-BE49-F238E27FC236}">
                <a16:creationId xmlns:a16="http://schemas.microsoft.com/office/drawing/2014/main" id="{E4F29F01-EF63-4353-BD12-ED2FF25A7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168" y="2478088"/>
            <a:ext cx="39370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1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173150" y="956225"/>
            <a:ext cx="8748300" cy="38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0" dirty="0"/>
              <a:t>This hypothesis analysis is partitioned into 3 phases:</a:t>
            </a:r>
            <a:endParaRPr sz="2300" b="0" dirty="0"/>
          </a:p>
          <a:p>
            <a:pPr marL="457200" lvl="0" indent="0" algn="l" rtl="0">
              <a:spcBef>
                <a:spcPts val="0"/>
              </a:spcBef>
              <a:spcAft>
                <a:spcPts val="0"/>
              </a:spcAft>
              <a:buNone/>
            </a:pPr>
            <a:endParaRPr sz="2300" b="0" dirty="0"/>
          </a:p>
          <a:p>
            <a:pPr marL="457200" lvl="0" indent="-374650" algn="l" rtl="0">
              <a:spcBef>
                <a:spcPts val="0"/>
              </a:spcBef>
              <a:spcAft>
                <a:spcPts val="0"/>
              </a:spcAft>
              <a:buSzPts val="2300"/>
              <a:buChar char="●"/>
            </a:pPr>
            <a:r>
              <a:rPr lang="en-US" sz="2300" b="0" dirty="0"/>
              <a:t>Network of hashtag pairs and co-occurrence analysis.</a:t>
            </a:r>
            <a:endParaRPr sz="2300" b="0" dirty="0"/>
          </a:p>
          <a:p>
            <a:pPr marL="914400" lvl="0" indent="0" algn="l" rtl="0">
              <a:spcBef>
                <a:spcPts val="0"/>
              </a:spcBef>
              <a:spcAft>
                <a:spcPts val="0"/>
              </a:spcAft>
              <a:buNone/>
            </a:pPr>
            <a:endParaRPr sz="2300" b="0" dirty="0"/>
          </a:p>
          <a:p>
            <a:pPr marL="457200" lvl="0" indent="-374650" algn="l" rtl="0">
              <a:spcBef>
                <a:spcPts val="0"/>
              </a:spcBef>
              <a:spcAft>
                <a:spcPts val="0"/>
              </a:spcAft>
              <a:buSzPts val="2300"/>
              <a:buChar char="●"/>
            </a:pPr>
            <a:r>
              <a:rPr lang="en-US" sz="2300" b="0" dirty="0"/>
              <a:t>Topic Model analysis on aggregated tweet texts per hashtag. </a:t>
            </a:r>
            <a:br>
              <a:rPr lang="en-US" sz="2300" b="0" dirty="0"/>
            </a:br>
            <a:endParaRPr sz="2300" b="0" dirty="0"/>
          </a:p>
          <a:p>
            <a:pPr marL="457200" lvl="0" indent="-374650" algn="l" rtl="0">
              <a:spcBef>
                <a:spcPts val="0"/>
              </a:spcBef>
              <a:spcAft>
                <a:spcPts val="0"/>
              </a:spcAft>
              <a:buSzPts val="2300"/>
              <a:buChar char="●"/>
            </a:pPr>
            <a:r>
              <a:rPr lang="en-US" sz="2300" b="0" dirty="0"/>
              <a:t>Topic Model analysis with media/non-media tweets distinction.</a:t>
            </a:r>
            <a:endParaRPr sz="2300" b="0" dirty="0"/>
          </a:p>
          <a:p>
            <a:pPr marL="457200" lvl="0" indent="0" algn="l" rtl="0">
              <a:spcBef>
                <a:spcPts val="0"/>
              </a:spcBef>
              <a:spcAft>
                <a:spcPts val="0"/>
              </a:spcAft>
              <a:buClr>
                <a:schemeClr val="dk2"/>
              </a:buClr>
              <a:buSzPts val="1100"/>
              <a:buFont typeface="Arial"/>
              <a:buNone/>
            </a:pPr>
            <a:endParaRPr sz="2300" b="0" dirty="0"/>
          </a:p>
        </p:txBody>
      </p:sp>
      <p:sp>
        <p:nvSpPr>
          <p:cNvPr id="225" name="Google Shape;225;p36"/>
          <p:cNvSpPr txBox="1">
            <a:spLocks noGrp="1"/>
          </p:cNvSpPr>
          <p:nvPr>
            <p:ph type="title"/>
          </p:nvPr>
        </p:nvSpPr>
        <p:spPr>
          <a:xfrm>
            <a:off x="522975" y="420875"/>
            <a:ext cx="8451600" cy="16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4800"/>
              <a:buFont typeface="Arial"/>
              <a:buNone/>
            </a:pPr>
            <a:r>
              <a:rPr lang="en-US" sz="3200" dirty="0" err="1">
                <a:solidFill>
                  <a:schemeClr val="accent5"/>
                </a:solidFill>
              </a:rPr>
              <a:t>HashTag</a:t>
            </a:r>
            <a:r>
              <a:rPr lang="en-US" sz="3200" dirty="0">
                <a:solidFill>
                  <a:schemeClr val="accent5"/>
                </a:solidFill>
              </a:rPr>
              <a:t> Cooccurrence Analysis</a:t>
            </a:r>
            <a:endParaRPr sz="3200" dirty="0">
              <a:solidFill>
                <a:schemeClr val="accent5"/>
              </a:solidFill>
            </a:endParaRPr>
          </a:p>
          <a:p>
            <a:pPr marL="0" lvl="0" indent="0" algn="l" rtl="0">
              <a:lnSpc>
                <a:spcPct val="100000"/>
              </a:lnSpc>
              <a:spcBef>
                <a:spcPts val="0"/>
              </a:spcBef>
              <a:spcAft>
                <a:spcPts val="0"/>
              </a:spcAft>
              <a:buClr>
                <a:srgbClr val="000000"/>
              </a:buClr>
              <a:buSzPts val="4800"/>
              <a:buFont typeface="Arial"/>
              <a:buNone/>
            </a:pPr>
            <a:endParaRPr sz="3200" dirty="0">
              <a:solidFill>
                <a:srgbClr val="FB8C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idx="4294967295"/>
          </p:nvPr>
        </p:nvSpPr>
        <p:spPr>
          <a:xfrm>
            <a:off x="535775" y="712150"/>
            <a:ext cx="5197200" cy="7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3000"/>
              <a:buNone/>
            </a:pPr>
            <a:r>
              <a:rPr lang="en-US" sz="3600" dirty="0">
                <a:solidFill>
                  <a:schemeClr val="dk1"/>
                </a:solidFill>
              </a:rPr>
              <a:t>Why Twitter?</a:t>
            </a:r>
            <a:endParaRPr sz="2400" dirty="0"/>
          </a:p>
        </p:txBody>
      </p:sp>
      <p:sp>
        <p:nvSpPr>
          <p:cNvPr id="67" name="Google Shape;67;p12"/>
          <p:cNvSpPr txBox="1">
            <a:spLocks noGrp="1"/>
          </p:cNvSpPr>
          <p:nvPr>
            <p:ph type="title" idx="4294967295"/>
          </p:nvPr>
        </p:nvSpPr>
        <p:spPr>
          <a:xfrm>
            <a:off x="535775" y="1480150"/>
            <a:ext cx="5407825" cy="30675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n-US" sz="1800" b="0" dirty="0">
                <a:solidFill>
                  <a:schemeClr val="lt1"/>
                </a:solidFill>
              </a:rPr>
              <a:t>There are 330m monthly active users and 145 million daily users.</a:t>
            </a:r>
            <a:br>
              <a:rPr lang="en-US" sz="1800" b="0" dirty="0">
                <a:solidFill>
                  <a:schemeClr val="lt1"/>
                </a:solidFill>
              </a:rPr>
            </a:br>
            <a:br>
              <a:rPr lang="en-US" sz="1800" b="0" dirty="0">
                <a:solidFill>
                  <a:schemeClr val="lt1"/>
                </a:solidFill>
              </a:rPr>
            </a:br>
            <a:r>
              <a:rPr lang="en-US" sz="1800" b="0" dirty="0">
                <a:solidFill>
                  <a:schemeClr val="lt1"/>
                </a:solidFill>
              </a:rPr>
              <a:t>A total of 1.3 billion accounts have been created.</a:t>
            </a:r>
            <a:br>
              <a:rPr lang="en-US" sz="1800" b="0" dirty="0">
                <a:solidFill>
                  <a:schemeClr val="lt1"/>
                </a:solidFill>
              </a:rPr>
            </a:br>
            <a:br>
              <a:rPr lang="en-US" sz="1800" b="0" dirty="0">
                <a:solidFill>
                  <a:schemeClr val="lt1"/>
                </a:solidFill>
              </a:rPr>
            </a:br>
            <a:r>
              <a:rPr lang="en-US" sz="1800" b="0" dirty="0">
                <a:solidFill>
                  <a:schemeClr val="lt1"/>
                </a:solidFill>
              </a:rPr>
              <a:t>500 million people visit the site each month without logging in</a:t>
            </a:r>
            <a:br>
              <a:rPr lang="en-US" sz="1800" b="0" dirty="0">
                <a:latin typeface="Raleway"/>
                <a:ea typeface="Raleway"/>
                <a:cs typeface="Raleway"/>
                <a:sym typeface="Raleway"/>
              </a:rPr>
            </a:br>
            <a:br>
              <a:rPr lang="en-US" sz="1800" b="0" dirty="0">
                <a:latin typeface="Raleway"/>
                <a:ea typeface="Raleway"/>
                <a:cs typeface="Raleway"/>
                <a:sym typeface="Raleway"/>
              </a:rPr>
            </a:br>
            <a:br>
              <a:rPr lang="en-US" sz="1700" dirty="0">
                <a:latin typeface="Raleway"/>
                <a:ea typeface="Raleway"/>
                <a:cs typeface="Raleway"/>
                <a:sym typeface="Raleway"/>
              </a:rPr>
            </a:br>
            <a:br>
              <a:rPr lang="en-US" sz="1800" b="0" dirty="0">
                <a:latin typeface="Raleway"/>
                <a:ea typeface="Raleway"/>
                <a:cs typeface="Raleway"/>
                <a:sym typeface="Raleway"/>
              </a:rPr>
            </a:br>
            <a:r>
              <a:rPr lang="en-US" sz="1800" b="0" dirty="0">
                <a:latin typeface="Raleway"/>
                <a:ea typeface="Raleway"/>
                <a:cs typeface="Raleway"/>
                <a:sym typeface="Raleway"/>
              </a:rPr>
              <a:t> </a:t>
            </a:r>
            <a:endParaRPr sz="1700" dirty="0">
              <a:latin typeface="Raleway"/>
              <a:ea typeface="Raleway"/>
              <a:cs typeface="Raleway"/>
              <a:sym typeface="Raleway"/>
            </a:endParaRPr>
          </a:p>
        </p:txBody>
      </p:sp>
      <p:pic>
        <p:nvPicPr>
          <p:cNvPr id="68" name="Google Shape;68;p12" descr="Image result for twitter logo"/>
          <p:cNvPicPr preferRelativeResize="0"/>
          <p:nvPr/>
        </p:nvPicPr>
        <p:blipFill rotWithShape="1">
          <a:blip r:embed="rId3">
            <a:alphaModFix/>
          </a:blip>
          <a:srcRect/>
          <a:stretch/>
        </p:blipFill>
        <p:spPr>
          <a:xfrm>
            <a:off x="4957861" y="1342667"/>
            <a:ext cx="4876800" cy="2838450"/>
          </a:xfrm>
          <a:prstGeom prst="rect">
            <a:avLst/>
          </a:prstGeom>
          <a:noFill/>
          <a:ln>
            <a:noFill/>
          </a:ln>
        </p:spPr>
      </p:pic>
    </p:spTree>
    <p:extLst>
      <p:ext uri="{BB962C8B-B14F-4D97-AF65-F5344CB8AC3E}">
        <p14:creationId xmlns:p14="http://schemas.microsoft.com/office/powerpoint/2010/main" val="1932292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173150" y="956225"/>
            <a:ext cx="8748300" cy="3835500"/>
          </a:xfrm>
          <a:prstGeom prst="rect">
            <a:avLst/>
          </a:prstGeom>
          <a:noFill/>
          <a:ln>
            <a:noFill/>
          </a:ln>
        </p:spPr>
        <p:txBody>
          <a:bodyPr spcFirstLastPara="1" wrap="square" lIns="91425" tIns="91425" rIns="91425" bIns="91425" anchor="t" anchorCtr="0">
            <a:noAutofit/>
          </a:bodyPr>
          <a:lstStyle/>
          <a:p>
            <a:pPr lvl="0"/>
            <a:r>
              <a:rPr lang="en-US" sz="2000" dirty="0"/>
              <a:t>This detector highlights any change of the hashtags topics when they co-occurred together. It also checks if media files (images, videos) are used to achieve this change of narrative. </a:t>
            </a:r>
            <a:br>
              <a:rPr lang="en-US" sz="2000" dirty="0"/>
            </a:br>
            <a:br>
              <a:rPr lang="en-US" sz="2000" dirty="0"/>
            </a:br>
            <a:r>
              <a:rPr lang="en-US" sz="2000" dirty="0"/>
              <a:t>Method design:</a:t>
            </a:r>
            <a:br>
              <a:rPr lang="en-US" sz="2000" dirty="0"/>
            </a:br>
            <a:r>
              <a:rPr lang="en-US" sz="1600" b="0" dirty="0"/>
              <a:t>Build and train a topic model (using NMF/LDA) based on aggregated tweets text per each hashtag (not per single tweet text). The aggregated text is cleaned before modeling by removing URLs, RT and </a:t>
            </a:r>
            <a:r>
              <a:rPr lang="en-US" sz="1600" b="0" dirty="0" err="1"/>
              <a:t>cc,hashtags</a:t>
            </a:r>
            <a:r>
              <a:rPr lang="en-US" sz="1600" b="0" dirty="0"/>
              <a:t>, mentions, double spacing, numbers, punctuations, and converting all to lowercase.  </a:t>
            </a:r>
            <a:br>
              <a:rPr lang="en-US" sz="1600" b="0" dirty="0"/>
            </a:br>
            <a:br>
              <a:rPr lang="en-US" sz="1600" b="0" dirty="0"/>
            </a:br>
            <a:r>
              <a:rPr lang="en-US" sz="1600" b="0" dirty="0"/>
              <a:t>Apply topic modeling to generate a dominant topic per each single hashtag over its aggregated tweets text. </a:t>
            </a:r>
            <a:br>
              <a:rPr lang="en-US" sz="1600" b="0" dirty="0"/>
            </a:br>
            <a:br>
              <a:rPr lang="en-US" sz="1600" b="0" dirty="0"/>
            </a:br>
            <a:r>
              <a:rPr lang="en-US" sz="1600" b="0" dirty="0"/>
              <a:t>Calculate each hashtag weight based on the number of unique users that tweeted that hashtag</a:t>
            </a:r>
            <a:br>
              <a:rPr lang="en-US" sz="1600" b="0" dirty="0"/>
            </a:br>
            <a:br>
              <a:rPr lang="en-US" sz="1600" b="0" dirty="0"/>
            </a:br>
            <a:br>
              <a:rPr lang="en-US" sz="1600" b="0" dirty="0"/>
            </a:br>
            <a:br>
              <a:rPr lang="en-US" sz="1600" b="0" dirty="0"/>
            </a:br>
            <a:endParaRPr sz="1600" b="0" dirty="0"/>
          </a:p>
        </p:txBody>
      </p:sp>
      <p:sp>
        <p:nvSpPr>
          <p:cNvPr id="225" name="Google Shape;225;p36"/>
          <p:cNvSpPr txBox="1">
            <a:spLocks noGrp="1"/>
          </p:cNvSpPr>
          <p:nvPr>
            <p:ph type="title"/>
          </p:nvPr>
        </p:nvSpPr>
        <p:spPr>
          <a:xfrm>
            <a:off x="522975" y="420875"/>
            <a:ext cx="8451600" cy="1616400"/>
          </a:xfrm>
          <a:prstGeom prst="rect">
            <a:avLst/>
          </a:prstGeom>
          <a:noFill/>
          <a:ln>
            <a:noFill/>
          </a:ln>
        </p:spPr>
        <p:txBody>
          <a:bodyPr spcFirstLastPara="1" wrap="square" lIns="91425" tIns="91425" rIns="91425" bIns="91425" anchor="t" anchorCtr="0">
            <a:noAutofit/>
          </a:bodyPr>
          <a:lstStyle/>
          <a:p>
            <a:pPr lvl="0">
              <a:buClr>
                <a:schemeClr val="dk2"/>
              </a:buClr>
            </a:pPr>
            <a:r>
              <a:rPr lang="en-US" sz="3200" dirty="0">
                <a:solidFill>
                  <a:schemeClr val="accent5"/>
                </a:solidFill>
              </a:rPr>
              <a:t>Hashtags Topics incoherent detector </a:t>
            </a:r>
            <a:endParaRPr sz="3200" dirty="0">
              <a:solidFill>
                <a:srgbClr val="FB8C00"/>
              </a:solidFill>
            </a:endParaRPr>
          </a:p>
        </p:txBody>
      </p:sp>
    </p:spTree>
    <p:extLst>
      <p:ext uri="{BB962C8B-B14F-4D97-AF65-F5344CB8AC3E}">
        <p14:creationId xmlns:p14="http://schemas.microsoft.com/office/powerpoint/2010/main" val="153189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173150" y="956225"/>
            <a:ext cx="8748300" cy="3835500"/>
          </a:xfrm>
          <a:prstGeom prst="rect">
            <a:avLst/>
          </a:prstGeom>
          <a:noFill/>
          <a:ln>
            <a:noFill/>
          </a:ln>
        </p:spPr>
        <p:txBody>
          <a:bodyPr spcFirstLastPara="1" wrap="square" lIns="91425" tIns="91425" rIns="91425" bIns="91425" anchor="t" anchorCtr="0">
            <a:noAutofit/>
          </a:bodyPr>
          <a:lstStyle/>
          <a:p>
            <a:pPr lvl="0"/>
            <a:r>
              <a:rPr lang="en-US" sz="1600" b="0" dirty="0"/>
              <a:t>Aggregate all tweets texts of any 2 co-occurred hashtags in same tweets and that these tweets have associated media files. Then apply the topic modeling on the aggregated cleaned text.</a:t>
            </a:r>
            <a:br>
              <a:rPr lang="en-US" sz="1600" b="0" dirty="0"/>
            </a:br>
            <a:br>
              <a:rPr lang="en-US" sz="1600" b="0" dirty="0"/>
            </a:br>
            <a:r>
              <a:rPr lang="en-US" sz="1600" b="0" dirty="0"/>
              <a:t>Aggregate all tweets texts of any 2 co-occurred hashtags in same tweets and that these tweets don’t have associated media files. Then apply the topic modeling on the aggregated cleaned text.</a:t>
            </a:r>
            <a:br>
              <a:rPr lang="en-US" sz="1600" b="0" dirty="0"/>
            </a:br>
            <a:br>
              <a:rPr lang="en-US" sz="1600" b="0" dirty="0"/>
            </a:br>
            <a:r>
              <a:rPr lang="en-US" sz="1600" b="0" dirty="0"/>
              <a:t>Calculate the hashtags co-occurrence weight based on unique users who used these 2 hashtags jointly. This is done for both cases (media and no media).</a:t>
            </a:r>
            <a:br>
              <a:rPr lang="en-US" sz="1600" b="0" dirty="0"/>
            </a:br>
            <a:br>
              <a:rPr lang="en-US" sz="1600" b="0" dirty="0"/>
            </a:br>
            <a:r>
              <a:rPr lang="en-US" sz="1600" b="0" dirty="0"/>
              <a:t>Generate a new data frame for the common (interested) hashtags between the 2 cases of media and no media co-occurrences </a:t>
            </a:r>
            <a:br>
              <a:rPr lang="en-US" sz="1600" b="0" dirty="0"/>
            </a:br>
            <a:br>
              <a:rPr lang="en-US" sz="1600" b="0" dirty="0"/>
            </a:br>
            <a:br>
              <a:rPr lang="en-US" sz="1600" b="0" dirty="0"/>
            </a:br>
            <a:endParaRPr sz="1600" b="0" dirty="0"/>
          </a:p>
        </p:txBody>
      </p:sp>
      <p:sp>
        <p:nvSpPr>
          <p:cNvPr id="225" name="Google Shape;225;p36"/>
          <p:cNvSpPr txBox="1">
            <a:spLocks noGrp="1"/>
          </p:cNvSpPr>
          <p:nvPr>
            <p:ph type="title"/>
          </p:nvPr>
        </p:nvSpPr>
        <p:spPr>
          <a:xfrm>
            <a:off x="522975" y="420875"/>
            <a:ext cx="8451600" cy="1616400"/>
          </a:xfrm>
          <a:prstGeom prst="rect">
            <a:avLst/>
          </a:prstGeom>
          <a:noFill/>
          <a:ln>
            <a:noFill/>
          </a:ln>
        </p:spPr>
        <p:txBody>
          <a:bodyPr spcFirstLastPara="1" wrap="square" lIns="91425" tIns="91425" rIns="91425" bIns="91425" anchor="t" anchorCtr="0">
            <a:noAutofit/>
          </a:bodyPr>
          <a:lstStyle/>
          <a:p>
            <a:pPr lvl="0">
              <a:buClr>
                <a:schemeClr val="dk2"/>
              </a:buClr>
            </a:pPr>
            <a:r>
              <a:rPr lang="en-US" sz="3200" dirty="0">
                <a:solidFill>
                  <a:schemeClr val="accent5"/>
                </a:solidFill>
              </a:rPr>
              <a:t>Hashtags Topics incoherent detector </a:t>
            </a:r>
            <a:r>
              <a:rPr lang="en-US" sz="1600" dirty="0">
                <a:solidFill>
                  <a:schemeClr val="accent5"/>
                </a:solidFill>
              </a:rPr>
              <a:t>(cont.)</a:t>
            </a:r>
            <a:r>
              <a:rPr lang="en-US" sz="3200" dirty="0">
                <a:solidFill>
                  <a:schemeClr val="accent5"/>
                </a:solidFill>
              </a:rPr>
              <a:t> </a:t>
            </a:r>
            <a:endParaRPr sz="3200" dirty="0">
              <a:solidFill>
                <a:srgbClr val="FB8C00"/>
              </a:solidFill>
            </a:endParaRPr>
          </a:p>
        </p:txBody>
      </p:sp>
    </p:spTree>
    <p:extLst>
      <p:ext uri="{BB962C8B-B14F-4D97-AF65-F5344CB8AC3E}">
        <p14:creationId xmlns:p14="http://schemas.microsoft.com/office/powerpoint/2010/main" val="2764136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1100" b="0"/>
          </a:p>
          <a:p>
            <a:pPr marL="0" lvl="0" indent="0" algn="l" rtl="0">
              <a:lnSpc>
                <a:spcPct val="100000"/>
              </a:lnSpc>
              <a:spcBef>
                <a:spcPts val="0"/>
              </a:spcBef>
              <a:spcAft>
                <a:spcPts val="0"/>
              </a:spcAft>
              <a:buSzPts val="4800"/>
              <a:buNone/>
            </a:pPr>
            <a:endParaRPr sz="1100" b="0"/>
          </a:p>
        </p:txBody>
      </p:sp>
      <p:sp>
        <p:nvSpPr>
          <p:cNvPr id="231" name="Google Shape;231;p37"/>
          <p:cNvSpPr txBox="1">
            <a:spLocks noGrp="1"/>
          </p:cNvSpPr>
          <p:nvPr>
            <p:ph type="title"/>
          </p:nvPr>
        </p:nvSpPr>
        <p:spPr>
          <a:xfrm>
            <a:off x="522975" y="420875"/>
            <a:ext cx="8451600" cy="16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4800"/>
              <a:buFont typeface="Arial"/>
              <a:buNone/>
            </a:pPr>
            <a:r>
              <a:rPr lang="en-US" sz="3200">
                <a:solidFill>
                  <a:schemeClr val="accent5"/>
                </a:solidFill>
              </a:rPr>
              <a:t>HashTag Network Analysis</a:t>
            </a:r>
            <a:endParaRPr sz="3200">
              <a:solidFill>
                <a:schemeClr val="accent5"/>
              </a:solidFill>
            </a:endParaRPr>
          </a:p>
          <a:p>
            <a:pPr marL="0" lvl="0" indent="0" algn="l" rtl="0">
              <a:lnSpc>
                <a:spcPct val="100000"/>
              </a:lnSpc>
              <a:spcBef>
                <a:spcPts val="0"/>
              </a:spcBef>
              <a:spcAft>
                <a:spcPts val="0"/>
              </a:spcAft>
              <a:buClr>
                <a:srgbClr val="000000"/>
              </a:buClr>
              <a:buSzPts val="4800"/>
              <a:buFont typeface="Arial"/>
              <a:buNone/>
            </a:pPr>
            <a:endParaRPr sz="3200">
              <a:solidFill>
                <a:srgbClr val="FB8C00"/>
              </a:solidFill>
            </a:endParaRPr>
          </a:p>
        </p:txBody>
      </p:sp>
      <p:pic>
        <p:nvPicPr>
          <p:cNvPr id="232" name="Google Shape;232;p37"/>
          <p:cNvPicPr preferRelativeResize="0"/>
          <p:nvPr/>
        </p:nvPicPr>
        <p:blipFill>
          <a:blip r:embed="rId3">
            <a:alphaModFix/>
          </a:blip>
          <a:stretch>
            <a:fillRect/>
          </a:stretch>
        </p:blipFill>
        <p:spPr>
          <a:xfrm>
            <a:off x="3715191" y="1591733"/>
            <a:ext cx="5140942" cy="2506133"/>
          </a:xfrm>
          <a:prstGeom prst="rect">
            <a:avLst/>
          </a:prstGeom>
          <a:noFill/>
          <a:ln>
            <a:noFill/>
          </a:ln>
        </p:spPr>
      </p:pic>
      <p:sp>
        <p:nvSpPr>
          <p:cNvPr id="7" name="Google Shape;224;p36">
            <a:extLst>
              <a:ext uri="{FF2B5EF4-FFF2-40B4-BE49-F238E27FC236}">
                <a16:creationId xmlns:a16="http://schemas.microsoft.com/office/drawing/2014/main" id="{23CFFB9A-A087-4C30-AEC2-764F3AFFF915}"/>
              </a:ext>
            </a:extLst>
          </p:cNvPr>
          <p:cNvSpPr txBox="1">
            <a:spLocks/>
          </p:cNvSpPr>
          <p:nvPr/>
        </p:nvSpPr>
        <p:spPr>
          <a:xfrm>
            <a:off x="507263" y="1484983"/>
            <a:ext cx="3033015" cy="27599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r>
              <a:rPr lang="en-US" sz="1600" b="0" dirty="0"/>
              <a:t>Model checks if these 4 topics are incoherent, especially the edge topics (co-occurred topics), in addition it also checks if the user concentration factor (tweets/user) on these edges is high. In such cases there is an attempt to change the narrative of these hashtags.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2493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1100" b="0"/>
          </a:p>
          <a:p>
            <a:pPr marL="0" lvl="0" indent="0" algn="l" rtl="0">
              <a:lnSpc>
                <a:spcPct val="100000"/>
              </a:lnSpc>
              <a:spcBef>
                <a:spcPts val="0"/>
              </a:spcBef>
              <a:spcAft>
                <a:spcPts val="0"/>
              </a:spcAft>
              <a:buSzPts val="4800"/>
              <a:buNone/>
            </a:pPr>
            <a:endParaRPr sz="1100" b="0"/>
          </a:p>
        </p:txBody>
      </p:sp>
      <p:sp>
        <p:nvSpPr>
          <p:cNvPr id="238" name="Google Shape;238;p38"/>
          <p:cNvSpPr txBox="1">
            <a:spLocks noGrp="1"/>
          </p:cNvSpPr>
          <p:nvPr>
            <p:ph type="title"/>
          </p:nvPr>
        </p:nvSpPr>
        <p:spPr>
          <a:xfrm>
            <a:off x="522975" y="1160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HashTag Co-occurrences with media</a:t>
            </a:r>
            <a:endParaRPr sz="3200">
              <a:solidFill>
                <a:srgbClr val="FB8C00"/>
              </a:solidFill>
            </a:endParaRPr>
          </a:p>
        </p:txBody>
      </p:sp>
      <p:pic>
        <p:nvPicPr>
          <p:cNvPr id="239" name="Google Shape;239;p38"/>
          <p:cNvPicPr preferRelativeResize="0"/>
          <p:nvPr/>
        </p:nvPicPr>
        <p:blipFill>
          <a:blip r:embed="rId3">
            <a:alphaModFix/>
          </a:blip>
          <a:stretch>
            <a:fillRect/>
          </a:stretch>
        </p:blipFill>
        <p:spPr>
          <a:xfrm>
            <a:off x="1455450" y="743825"/>
            <a:ext cx="6194101" cy="4214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1100" b="0"/>
          </a:p>
          <a:p>
            <a:pPr marL="0" lvl="0" indent="0" algn="l" rtl="0">
              <a:lnSpc>
                <a:spcPct val="100000"/>
              </a:lnSpc>
              <a:spcBef>
                <a:spcPts val="0"/>
              </a:spcBef>
              <a:spcAft>
                <a:spcPts val="0"/>
              </a:spcAft>
              <a:buSzPts val="4800"/>
              <a:buNone/>
            </a:pPr>
            <a:endParaRPr sz="1100" b="0"/>
          </a:p>
        </p:txBody>
      </p:sp>
      <p:sp>
        <p:nvSpPr>
          <p:cNvPr id="245" name="Google Shape;245;p39"/>
          <p:cNvSpPr txBox="1">
            <a:spLocks noGrp="1"/>
          </p:cNvSpPr>
          <p:nvPr>
            <p:ph type="title"/>
          </p:nvPr>
        </p:nvSpPr>
        <p:spPr>
          <a:xfrm>
            <a:off x="522975" y="398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HashTag Co-occurrences without media</a:t>
            </a:r>
            <a:endParaRPr sz="3200">
              <a:solidFill>
                <a:srgbClr val="FB8C00"/>
              </a:solidFill>
            </a:endParaRPr>
          </a:p>
        </p:txBody>
      </p:sp>
      <p:pic>
        <p:nvPicPr>
          <p:cNvPr id="246" name="Google Shape;246;p39"/>
          <p:cNvPicPr preferRelativeResize="0"/>
          <p:nvPr/>
        </p:nvPicPr>
        <p:blipFill>
          <a:blip r:embed="rId3">
            <a:alphaModFix/>
          </a:blip>
          <a:stretch>
            <a:fillRect/>
          </a:stretch>
        </p:blipFill>
        <p:spPr>
          <a:xfrm>
            <a:off x="1518100" y="716500"/>
            <a:ext cx="6190226" cy="43149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55325" y="892100"/>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1100" b="0"/>
          </a:p>
          <a:p>
            <a:pPr marL="0" lvl="0" indent="0" algn="l" rtl="0">
              <a:lnSpc>
                <a:spcPct val="100000"/>
              </a:lnSpc>
              <a:spcBef>
                <a:spcPts val="0"/>
              </a:spcBef>
              <a:spcAft>
                <a:spcPts val="0"/>
              </a:spcAft>
              <a:buSzPts val="4800"/>
              <a:buNone/>
            </a:pPr>
            <a:endParaRPr sz="1100" b="0"/>
          </a:p>
        </p:txBody>
      </p:sp>
      <p:sp>
        <p:nvSpPr>
          <p:cNvPr id="260" name="Google Shape;260;p41"/>
          <p:cNvSpPr txBox="1">
            <a:spLocks noGrp="1"/>
          </p:cNvSpPr>
          <p:nvPr>
            <p:ph type="title"/>
          </p:nvPr>
        </p:nvSpPr>
        <p:spPr>
          <a:xfrm>
            <a:off x="522975" y="398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HashTag Co-occurrences (Intersection)</a:t>
            </a:r>
            <a:endParaRPr sz="3200">
              <a:solidFill>
                <a:srgbClr val="FB8C00"/>
              </a:solidFill>
            </a:endParaRPr>
          </a:p>
        </p:txBody>
      </p:sp>
      <p:pic>
        <p:nvPicPr>
          <p:cNvPr id="261" name="Google Shape;261;p41"/>
          <p:cNvPicPr preferRelativeResize="0"/>
          <p:nvPr/>
        </p:nvPicPr>
        <p:blipFill>
          <a:blip r:embed="rId3">
            <a:alphaModFix/>
          </a:blip>
          <a:stretch>
            <a:fillRect/>
          </a:stretch>
        </p:blipFill>
        <p:spPr>
          <a:xfrm>
            <a:off x="1199300" y="826600"/>
            <a:ext cx="6613099" cy="39010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40267" y="512039"/>
            <a:ext cx="9254065"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US" sz="2600" dirty="0">
                <a:solidFill>
                  <a:srgbClr val="FB8C00"/>
                </a:solidFill>
              </a:rPr>
              <a:t>Method 5)</a:t>
            </a:r>
            <a:r>
              <a:rPr lang="en-US" dirty="0">
                <a:solidFill>
                  <a:srgbClr val="FB8C00"/>
                </a:solidFill>
              </a:rPr>
              <a:t> Community Analysis</a:t>
            </a:r>
            <a:endParaRPr dirty="0">
              <a:solidFill>
                <a:srgbClr val="FB8C00"/>
              </a:solidFill>
            </a:endParaRPr>
          </a:p>
        </p:txBody>
      </p:sp>
      <p:pic>
        <p:nvPicPr>
          <p:cNvPr id="5122" name="Picture 2" descr="document, search, text icon">
            <a:extLst>
              <a:ext uri="{FF2B5EF4-FFF2-40B4-BE49-F238E27FC236}">
                <a16:creationId xmlns:a16="http://schemas.microsoft.com/office/drawing/2014/main" id="{BBA99140-0C3E-47C8-A1D4-C42DBDBB8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251" y="2261156"/>
            <a:ext cx="2454090" cy="24540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156DF6-70EC-4B2F-B2FB-24841D0F435A}"/>
              </a:ext>
            </a:extLst>
          </p:cNvPr>
          <p:cNvSpPr/>
          <p:nvPr/>
        </p:nvSpPr>
        <p:spPr>
          <a:xfrm>
            <a:off x="3318933" y="1363133"/>
            <a:ext cx="3315314" cy="369332"/>
          </a:xfrm>
          <a:prstGeom prst="rect">
            <a:avLst/>
          </a:prstGeom>
        </p:spPr>
        <p:txBody>
          <a:bodyPr wrap="square">
            <a:spAutoFit/>
          </a:bodyPr>
          <a:lstStyle/>
          <a:p>
            <a:r>
              <a:rPr lang="en-US" sz="1800" dirty="0">
                <a:solidFill>
                  <a:srgbClr val="FB8C00"/>
                </a:solidFill>
              </a:rPr>
              <a:t>( User Mentions/Hashtag )</a:t>
            </a:r>
            <a:endParaRPr lang="en-US" sz="1800" dirty="0"/>
          </a:p>
        </p:txBody>
      </p:sp>
    </p:spTree>
    <p:extLst>
      <p:ext uri="{BB962C8B-B14F-4D97-AF65-F5344CB8AC3E}">
        <p14:creationId xmlns:p14="http://schemas.microsoft.com/office/powerpoint/2010/main" val="929251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a:p>
          <a:p>
            <a:pPr marL="457200" lvl="0" indent="-317500" algn="l" rtl="0">
              <a:lnSpc>
                <a:spcPct val="100000"/>
              </a:lnSpc>
              <a:spcBef>
                <a:spcPts val="0"/>
              </a:spcBef>
              <a:spcAft>
                <a:spcPts val="0"/>
              </a:spcAft>
              <a:buSzPts val="1400"/>
              <a:buChar char="●"/>
            </a:pPr>
            <a:r>
              <a:rPr lang="en-US" sz="1200" b="0"/>
              <a:t>20 communities are identified</a:t>
            </a:r>
            <a:endParaRPr sz="1200" b="0"/>
          </a:p>
          <a:p>
            <a:pPr marL="0" lvl="0" indent="0" algn="l" rtl="0">
              <a:lnSpc>
                <a:spcPct val="100000"/>
              </a:lnSpc>
              <a:spcBef>
                <a:spcPts val="0"/>
              </a:spcBef>
              <a:spcAft>
                <a:spcPts val="0"/>
              </a:spcAft>
              <a:buNone/>
            </a:pPr>
            <a:endParaRPr sz="1200" b="0"/>
          </a:p>
          <a:p>
            <a:pPr marL="0" lvl="0" indent="0" algn="l" rtl="0">
              <a:lnSpc>
                <a:spcPct val="100000"/>
              </a:lnSpc>
              <a:spcBef>
                <a:spcPts val="0"/>
              </a:spcBef>
              <a:spcAft>
                <a:spcPts val="0"/>
              </a:spcAft>
              <a:buNone/>
            </a:pPr>
            <a:endParaRPr sz="1200" b="0"/>
          </a:p>
        </p:txBody>
      </p:sp>
      <p:sp>
        <p:nvSpPr>
          <p:cNvPr id="218" name="Google Shape;218;p35"/>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a:solidFill>
                  <a:srgbClr val="FB8C00"/>
                </a:solidFill>
              </a:rPr>
              <a:t>Topic Modeling of Tweets:</a:t>
            </a:r>
            <a:r>
              <a:rPr lang="en-US" sz="2000">
                <a:solidFill>
                  <a:srgbClr val="FB8C00"/>
                </a:solidFill>
              </a:rPr>
              <a:t> (Community Detection)</a:t>
            </a:r>
            <a:endParaRPr sz="2000">
              <a:solidFill>
                <a:srgbClr val="FB8C00"/>
              </a:solidFill>
            </a:endParaRPr>
          </a:p>
        </p:txBody>
      </p:sp>
      <p:pic>
        <p:nvPicPr>
          <p:cNvPr id="219" name="Google Shape;219;p35"/>
          <p:cNvPicPr preferRelativeResize="0"/>
          <p:nvPr/>
        </p:nvPicPr>
        <p:blipFill>
          <a:blip r:embed="rId3">
            <a:alphaModFix/>
          </a:blip>
          <a:stretch>
            <a:fillRect/>
          </a:stretch>
        </p:blipFill>
        <p:spPr>
          <a:xfrm>
            <a:off x="4278323" y="1093300"/>
            <a:ext cx="4715327" cy="3587825"/>
          </a:xfrm>
          <a:prstGeom prst="rect">
            <a:avLst/>
          </a:prstGeom>
          <a:noFill/>
          <a:ln>
            <a:noFill/>
          </a:ln>
        </p:spPr>
      </p:pic>
      <p:pic>
        <p:nvPicPr>
          <p:cNvPr id="5" name="Picture 4">
            <a:extLst>
              <a:ext uri="{FF2B5EF4-FFF2-40B4-BE49-F238E27FC236}">
                <a16:creationId xmlns:a16="http://schemas.microsoft.com/office/drawing/2014/main" id="{9115BD68-5478-4009-B3E2-1F1C7054FA78}"/>
              </a:ext>
            </a:extLst>
          </p:cNvPr>
          <p:cNvPicPr>
            <a:picLocks noChangeAspect="1"/>
          </p:cNvPicPr>
          <p:nvPr/>
        </p:nvPicPr>
        <p:blipFill>
          <a:blip r:embed="rId4"/>
          <a:stretch>
            <a:fillRect/>
          </a:stretch>
        </p:blipFill>
        <p:spPr>
          <a:xfrm>
            <a:off x="424771" y="1922122"/>
            <a:ext cx="3607272" cy="2265154"/>
          </a:xfrm>
          <a:prstGeom prst="rect">
            <a:avLst/>
          </a:prstGeom>
        </p:spPr>
      </p:pic>
    </p:spTree>
    <p:extLst>
      <p:ext uri="{BB962C8B-B14F-4D97-AF65-F5344CB8AC3E}">
        <p14:creationId xmlns:p14="http://schemas.microsoft.com/office/powerpoint/2010/main" val="2833655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173151" y="956225"/>
            <a:ext cx="3624614"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p>
          <a:p>
            <a:pPr marL="139700" lvl="0">
              <a:buSzPts val="1400"/>
            </a:pPr>
            <a:r>
              <a:rPr lang="en-US" sz="1000" b="0" dirty="0"/>
              <a:t>K Value = 7</a:t>
            </a:r>
            <a:br>
              <a:rPr lang="en-US" sz="1000" b="0" dirty="0"/>
            </a:br>
            <a:br>
              <a:rPr lang="en-US" sz="1000" b="0" dirty="0"/>
            </a:br>
            <a:r>
              <a:rPr lang="en-US" sz="800" dirty="0"/>
              <a:t>Hashtags: </a:t>
            </a:r>
            <a:r>
              <a:rPr lang="en-US" sz="800" b="0" i="1" dirty="0"/>
              <a:t>['</a:t>
            </a:r>
            <a:r>
              <a:rPr lang="en-US" sz="800" b="0" i="1" dirty="0" err="1"/>
              <a:t>Ccot</a:t>
            </a:r>
            <a:r>
              <a:rPr lang="en-US" sz="800" b="0" i="1" dirty="0"/>
              <a:t>', 'Cult45', '</a:t>
            </a:r>
            <a:r>
              <a:rPr lang="en-US" sz="800" b="0" i="1" dirty="0" err="1"/>
              <a:t>FoxAndFriends</a:t>
            </a:r>
            <a:r>
              <a:rPr lang="en-US" sz="800" b="0" i="1" dirty="0"/>
              <a:t>', 'KAG', 'KAG2020', '</a:t>
            </a:r>
            <a:r>
              <a:rPr lang="en-US" sz="800" b="0" i="1" dirty="0" err="1"/>
              <a:t>MorningJoe</a:t>
            </a:r>
            <a:r>
              <a:rPr lang="en-US" sz="800" b="0" i="1" dirty="0"/>
              <a:t>', '</a:t>
            </a:r>
            <a:r>
              <a:rPr lang="en-US" sz="800" b="0" i="1" dirty="0" err="1"/>
              <a:t>QAnon</a:t>
            </a:r>
            <a:r>
              <a:rPr lang="en-US" sz="800" b="0" i="1" dirty="0"/>
              <a:t>', 'TRUMP2020Landside', '</a:t>
            </a:r>
            <a:r>
              <a:rPr lang="en-US" sz="800" b="0" i="1" dirty="0" err="1"/>
              <a:t>Tcot</a:t>
            </a:r>
            <a:r>
              <a:rPr lang="en-US" sz="800" b="0" i="1" dirty="0"/>
              <a:t>', 'Trump', 'Trump2020', 'Trump2020Landslide', 'WWG1GWA', 'WWG1WGA’]</a:t>
            </a:r>
            <a:br>
              <a:rPr lang="en-US" sz="800" b="0" dirty="0"/>
            </a:br>
            <a:r>
              <a:rPr lang="en-US" sz="800" dirty="0"/>
              <a:t>Topic 9 : </a:t>
            </a:r>
            <a:r>
              <a:rPr lang="en-US" sz="800" b="0" dirty="0"/>
              <a:t>['impeachment', 'senate', 'democrats', '</a:t>
            </a:r>
            <a:r>
              <a:rPr lang="en-US" sz="800" b="0" dirty="0" err="1"/>
              <a:t>gop</a:t>
            </a:r>
            <a:r>
              <a:rPr lang="en-US" sz="800" b="0" dirty="0"/>
              <a:t>', 'trial', 'republicans', '</a:t>
            </a:r>
            <a:r>
              <a:rPr lang="en-US" sz="800" b="0" dirty="0" err="1"/>
              <a:t>dems</a:t>
            </a:r>
            <a:r>
              <a:rPr lang="en-US" sz="800" b="0" dirty="0"/>
              <a:t>', '</a:t>
            </a:r>
            <a:r>
              <a:rPr lang="en-US" sz="800" b="0" dirty="0" err="1"/>
              <a:t>mcconnell</a:t>
            </a:r>
            <a:r>
              <a:rPr lang="en-US" sz="800" b="0" dirty="0"/>
              <a:t>', '</a:t>
            </a:r>
            <a:r>
              <a:rPr lang="en-US" sz="800" b="0" dirty="0" err="1"/>
              <a:t>schiff</a:t>
            </a:r>
            <a:r>
              <a:rPr lang="en-US" sz="800" b="0" dirty="0"/>
              <a:t>', 'articles’]</a:t>
            </a:r>
            <a:br>
              <a:rPr lang="en-US" sz="800" dirty="0"/>
            </a:br>
            <a:br>
              <a:rPr lang="en-US" sz="800" b="0" dirty="0"/>
            </a:br>
            <a:r>
              <a:rPr lang="en-US" sz="800" dirty="0"/>
              <a:t>Hashtags: </a:t>
            </a:r>
            <a:r>
              <a:rPr lang="en-US" sz="800" b="0" i="1" dirty="0"/>
              <a:t>['IMPEACHMENTVOTE', 'IMPOTUS', 'IMPOTUS45', '</a:t>
            </a:r>
            <a:r>
              <a:rPr lang="en-US" sz="800" b="0" i="1" dirty="0" err="1"/>
              <a:t>ImpeachAndRemove</a:t>
            </a:r>
            <a:r>
              <a:rPr lang="en-US" sz="800" b="0" i="1" dirty="0"/>
              <a:t>', '</a:t>
            </a:r>
            <a:r>
              <a:rPr lang="en-US" sz="800" b="0" i="1" dirty="0" err="1"/>
              <a:t>ImpeachTrump</a:t>
            </a:r>
            <a:r>
              <a:rPr lang="en-US" sz="800" b="0" i="1" dirty="0"/>
              <a:t>', 'Impeached', 'Impeached45', '</a:t>
            </a:r>
            <a:r>
              <a:rPr lang="en-US" sz="800" b="0" i="1" dirty="0" err="1"/>
              <a:t>ImpeachmentDay</a:t>
            </a:r>
            <a:r>
              <a:rPr lang="en-US" sz="800" b="0" i="1" dirty="0"/>
              <a:t>', '</a:t>
            </a:r>
            <a:r>
              <a:rPr lang="en-US" sz="800" b="0" i="1" dirty="0" err="1"/>
              <a:t>ImpeachmentEve</a:t>
            </a:r>
            <a:r>
              <a:rPr lang="en-US" sz="800" b="0" i="1" dirty="0"/>
              <a:t>', '</a:t>
            </a:r>
            <a:r>
              <a:rPr lang="en-US" sz="800" b="0" i="1" dirty="0" err="1"/>
              <a:t>MerryImpeachmas</a:t>
            </a:r>
            <a:r>
              <a:rPr lang="en-US" sz="800" b="0" i="1" dirty="0"/>
              <a:t>', '</a:t>
            </a:r>
            <a:r>
              <a:rPr lang="en-US" sz="800" b="0" i="1" dirty="0" err="1"/>
              <a:t>RemoveTrump</a:t>
            </a:r>
            <a:r>
              <a:rPr lang="en-US" sz="800" b="0" i="1" dirty="0"/>
              <a:t>', '</a:t>
            </a:r>
            <a:r>
              <a:rPr lang="en-US" sz="800" b="0" i="1" dirty="0" err="1"/>
              <a:t>TrumpImpeachment</a:t>
            </a:r>
            <a:r>
              <a:rPr lang="en-US" sz="800" b="0" i="1" dirty="0"/>
              <a:t>', 'impeached', 'impeachment’]</a:t>
            </a:r>
            <a:br>
              <a:rPr lang="en-US" sz="800" b="0" i="1" dirty="0"/>
            </a:br>
            <a:r>
              <a:rPr lang="en-US" sz="800" dirty="0"/>
              <a:t>Topic 9 : </a:t>
            </a:r>
            <a:r>
              <a:rPr lang="en-US" sz="800" b="0" dirty="0"/>
              <a:t>['impeachment', 'senate', 'democrats', '</a:t>
            </a:r>
            <a:r>
              <a:rPr lang="en-US" sz="800" b="0" dirty="0" err="1"/>
              <a:t>gop</a:t>
            </a:r>
            <a:r>
              <a:rPr lang="en-US" sz="800" b="0" dirty="0"/>
              <a:t>', 'trial', 'republicans', '</a:t>
            </a:r>
            <a:r>
              <a:rPr lang="en-US" sz="800" b="0" dirty="0" err="1"/>
              <a:t>dems</a:t>
            </a:r>
            <a:r>
              <a:rPr lang="en-US" sz="800" b="0" dirty="0"/>
              <a:t>', '</a:t>
            </a:r>
            <a:r>
              <a:rPr lang="en-US" sz="800" b="0" dirty="0" err="1"/>
              <a:t>mcconnell</a:t>
            </a:r>
            <a:r>
              <a:rPr lang="en-US" sz="800" b="0" dirty="0"/>
              <a:t>', '</a:t>
            </a:r>
            <a:r>
              <a:rPr lang="en-US" sz="800" b="0" dirty="0" err="1"/>
              <a:t>schiff</a:t>
            </a:r>
            <a:r>
              <a:rPr lang="en-US" sz="800" b="0" dirty="0"/>
              <a:t>', 'articles’]</a:t>
            </a:r>
            <a:br>
              <a:rPr lang="en-US" sz="800" b="0" dirty="0"/>
            </a:br>
            <a:br>
              <a:rPr lang="en-US" sz="800" b="0" dirty="0"/>
            </a:br>
            <a:r>
              <a:rPr lang="en-US" sz="800" dirty="0"/>
              <a:t>Hashtags: </a:t>
            </a:r>
            <a:r>
              <a:rPr lang="en-US" sz="800" b="0" i="1" dirty="0"/>
              <a:t>['AMERICA', '</a:t>
            </a:r>
            <a:r>
              <a:rPr lang="en-US" sz="800" b="0" i="1" dirty="0" err="1"/>
              <a:t>DonaldTrump</a:t>
            </a:r>
            <a:r>
              <a:rPr lang="en-US" sz="800" b="0" i="1" dirty="0"/>
              <a:t>', 'GOP', 'MAGA', 'TRUMP2020', 'TrumpLandslide2020', 'USA’]</a:t>
            </a:r>
            <a:br>
              <a:rPr lang="en-US" sz="800" b="0" i="1" dirty="0"/>
            </a:br>
            <a:r>
              <a:rPr lang="en-US" sz="800" dirty="0"/>
              <a:t>Topic 0 : </a:t>
            </a:r>
            <a:r>
              <a:rPr lang="en-US" sz="800" b="0" dirty="0"/>
              <a:t>['trump', '</a:t>
            </a:r>
            <a:r>
              <a:rPr lang="en-US" sz="800" b="0" dirty="0" err="1"/>
              <a:t>dont</a:t>
            </a:r>
            <a:r>
              <a:rPr lang="en-US" sz="800" b="0" dirty="0"/>
              <a:t>', 'another', 'say', 'amp', 'one', 'going', 'even', '</a:t>
            </a:r>
            <a:r>
              <a:rPr lang="en-US" sz="800" b="0" dirty="0" err="1"/>
              <a:t>hes</a:t>
            </a:r>
            <a:r>
              <a:rPr lang="en-US" sz="800" b="0" dirty="0"/>
              <a:t>', 'believe’]</a:t>
            </a:r>
            <a:br>
              <a:rPr lang="en-US" sz="800" b="0" dirty="0"/>
            </a:br>
            <a:br>
              <a:rPr lang="en-US" sz="800" b="0" dirty="0"/>
            </a:br>
            <a:r>
              <a:rPr lang="en-US" sz="800" dirty="0"/>
              <a:t>Hashtags:</a:t>
            </a:r>
            <a:r>
              <a:rPr lang="en-US" sz="800" b="0" dirty="0"/>
              <a:t> </a:t>
            </a:r>
            <a:r>
              <a:rPr lang="en-US" sz="800" b="0" i="1" dirty="0"/>
              <a:t>['</a:t>
            </a:r>
            <a:r>
              <a:rPr lang="en-US" sz="800" b="0" i="1" dirty="0" err="1"/>
              <a:t>conservativememes</a:t>
            </a:r>
            <a:r>
              <a:rPr lang="en-US" sz="800" b="0" i="1" dirty="0"/>
              <a:t>', 'conservatives', 'democrats', 'libertarian', '</a:t>
            </a:r>
            <a:r>
              <a:rPr lang="en-US" sz="800" b="0" i="1" dirty="0" err="1"/>
              <a:t>maga</a:t>
            </a:r>
            <a:r>
              <a:rPr lang="en-US" sz="800" b="0" i="1" dirty="0"/>
              <a:t>', 'meme', 'trump', '</a:t>
            </a:r>
            <a:r>
              <a:rPr lang="en-US" sz="800" b="0" i="1" dirty="0" err="1"/>
              <a:t>usa</a:t>
            </a:r>
            <a:r>
              <a:rPr lang="en-US" sz="800" b="0" i="1" dirty="0"/>
              <a:t>’]</a:t>
            </a:r>
            <a:br>
              <a:rPr lang="en-US" sz="1000" b="0" i="1" dirty="0"/>
            </a:br>
            <a:r>
              <a:rPr lang="en-US" sz="900" dirty="0"/>
              <a:t>Topic 0 : </a:t>
            </a:r>
            <a:r>
              <a:rPr lang="en-US" sz="900" b="0" dirty="0"/>
              <a:t>['trump', '</a:t>
            </a:r>
            <a:r>
              <a:rPr lang="en-US" sz="900" b="0" dirty="0" err="1"/>
              <a:t>dont</a:t>
            </a:r>
            <a:r>
              <a:rPr lang="en-US" sz="900" b="0" dirty="0"/>
              <a:t>', 'another', 'say', 'amp', 'one', 'going', 'even', '</a:t>
            </a:r>
            <a:r>
              <a:rPr lang="en-US" sz="900" b="0" dirty="0" err="1"/>
              <a:t>hes</a:t>
            </a:r>
            <a:r>
              <a:rPr lang="en-US" sz="900" b="0" dirty="0"/>
              <a:t>', 'believe']</a:t>
            </a:r>
          </a:p>
          <a:p>
            <a:pPr marL="0" lvl="0" indent="0" algn="l" rtl="0">
              <a:lnSpc>
                <a:spcPct val="100000"/>
              </a:lnSpc>
              <a:spcBef>
                <a:spcPts val="0"/>
              </a:spcBef>
              <a:spcAft>
                <a:spcPts val="0"/>
              </a:spcAft>
              <a:buNone/>
            </a:pPr>
            <a:endParaRPr sz="1200" b="0" dirty="0"/>
          </a:p>
          <a:p>
            <a:pPr marL="0" lvl="0" indent="0" algn="l" rtl="0">
              <a:lnSpc>
                <a:spcPct val="100000"/>
              </a:lnSpc>
              <a:spcBef>
                <a:spcPts val="0"/>
              </a:spcBef>
              <a:spcAft>
                <a:spcPts val="0"/>
              </a:spcAft>
              <a:buNone/>
            </a:pPr>
            <a:endParaRPr sz="1200" b="0" dirty="0"/>
          </a:p>
        </p:txBody>
      </p:sp>
      <p:sp>
        <p:nvSpPr>
          <p:cNvPr id="218" name="Google Shape;218;p35"/>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dirty="0">
                <a:solidFill>
                  <a:srgbClr val="FB8C00"/>
                </a:solidFill>
              </a:rPr>
              <a:t>Topic Modeling of Tweets:</a:t>
            </a:r>
            <a:r>
              <a:rPr lang="en-US" sz="2000" dirty="0">
                <a:solidFill>
                  <a:srgbClr val="FB8C00"/>
                </a:solidFill>
              </a:rPr>
              <a:t> (Community Detection)</a:t>
            </a:r>
            <a:endParaRPr sz="2000" dirty="0">
              <a:solidFill>
                <a:srgbClr val="FB8C00"/>
              </a:solidFill>
            </a:endParaRPr>
          </a:p>
        </p:txBody>
      </p:sp>
      <p:pic>
        <p:nvPicPr>
          <p:cNvPr id="2" name="Picture 1">
            <a:extLst>
              <a:ext uri="{FF2B5EF4-FFF2-40B4-BE49-F238E27FC236}">
                <a16:creationId xmlns:a16="http://schemas.microsoft.com/office/drawing/2014/main" id="{2CFBB278-7148-46F6-8533-CC8A12D06071}"/>
              </a:ext>
            </a:extLst>
          </p:cNvPr>
          <p:cNvPicPr>
            <a:picLocks noChangeAspect="1"/>
          </p:cNvPicPr>
          <p:nvPr/>
        </p:nvPicPr>
        <p:blipFill>
          <a:blip r:embed="rId3"/>
          <a:stretch>
            <a:fillRect/>
          </a:stretch>
        </p:blipFill>
        <p:spPr>
          <a:xfrm>
            <a:off x="3996117" y="1270575"/>
            <a:ext cx="4881458" cy="3737062"/>
          </a:xfrm>
          <a:prstGeom prst="rect">
            <a:avLst/>
          </a:prstGeom>
        </p:spPr>
      </p:pic>
    </p:spTree>
    <p:extLst>
      <p:ext uri="{BB962C8B-B14F-4D97-AF65-F5344CB8AC3E}">
        <p14:creationId xmlns:p14="http://schemas.microsoft.com/office/powerpoint/2010/main" val="345114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p>
          <a:p>
            <a:pPr marL="139700" lvl="0" algn="ctr" rtl="0">
              <a:lnSpc>
                <a:spcPct val="100000"/>
              </a:lnSpc>
              <a:spcBef>
                <a:spcPts val="0"/>
              </a:spcBef>
              <a:spcAft>
                <a:spcPts val="0"/>
              </a:spcAft>
              <a:buSzPts val="1400"/>
            </a:pPr>
            <a:r>
              <a:rPr lang="en-US" sz="1200" b="0" dirty="0"/>
              <a:t>Partition vs K value</a:t>
            </a:r>
            <a:endParaRPr sz="1200" b="0" dirty="0"/>
          </a:p>
          <a:p>
            <a:pPr marL="0" lvl="0" indent="0" algn="l" rtl="0">
              <a:lnSpc>
                <a:spcPct val="100000"/>
              </a:lnSpc>
              <a:spcBef>
                <a:spcPts val="0"/>
              </a:spcBef>
              <a:spcAft>
                <a:spcPts val="0"/>
              </a:spcAft>
              <a:buNone/>
            </a:pPr>
            <a:endParaRPr sz="1200" b="0" dirty="0"/>
          </a:p>
          <a:p>
            <a:pPr marL="0" lvl="0" indent="0" algn="l" rtl="0">
              <a:lnSpc>
                <a:spcPct val="100000"/>
              </a:lnSpc>
              <a:spcBef>
                <a:spcPts val="0"/>
              </a:spcBef>
              <a:spcAft>
                <a:spcPts val="0"/>
              </a:spcAft>
              <a:buNone/>
            </a:pPr>
            <a:endParaRPr sz="1200" b="0" dirty="0"/>
          </a:p>
        </p:txBody>
      </p:sp>
      <p:sp>
        <p:nvSpPr>
          <p:cNvPr id="218" name="Google Shape;218;p35"/>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dirty="0">
                <a:solidFill>
                  <a:srgbClr val="FB8C00"/>
                </a:solidFill>
              </a:rPr>
              <a:t>Topic Modeling of Tweets:</a:t>
            </a:r>
            <a:r>
              <a:rPr lang="en-US" sz="2000" dirty="0">
                <a:solidFill>
                  <a:srgbClr val="FB8C00"/>
                </a:solidFill>
              </a:rPr>
              <a:t> (Community Detection)</a:t>
            </a:r>
            <a:endParaRPr sz="2000" dirty="0">
              <a:solidFill>
                <a:srgbClr val="FB8C00"/>
              </a:solidFill>
            </a:endParaRPr>
          </a:p>
        </p:txBody>
      </p:sp>
      <p:pic>
        <p:nvPicPr>
          <p:cNvPr id="6" name="Picture 5">
            <a:extLst>
              <a:ext uri="{FF2B5EF4-FFF2-40B4-BE49-F238E27FC236}">
                <a16:creationId xmlns:a16="http://schemas.microsoft.com/office/drawing/2014/main" id="{F7BB9898-EA94-45D7-BC5B-8D6D47D625A5}"/>
              </a:ext>
            </a:extLst>
          </p:cNvPr>
          <p:cNvPicPr>
            <a:picLocks noChangeAspect="1"/>
          </p:cNvPicPr>
          <p:nvPr/>
        </p:nvPicPr>
        <p:blipFill>
          <a:blip r:embed="rId3"/>
          <a:stretch>
            <a:fillRect/>
          </a:stretch>
        </p:blipFill>
        <p:spPr>
          <a:xfrm>
            <a:off x="1964876" y="1619588"/>
            <a:ext cx="5459597" cy="3252231"/>
          </a:xfrm>
          <a:prstGeom prst="rect">
            <a:avLst/>
          </a:prstGeom>
        </p:spPr>
      </p:pic>
    </p:spTree>
    <p:extLst>
      <p:ext uri="{BB962C8B-B14F-4D97-AF65-F5344CB8AC3E}">
        <p14:creationId xmlns:p14="http://schemas.microsoft.com/office/powerpoint/2010/main" val="190003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idx="4294967295"/>
          </p:nvPr>
        </p:nvSpPr>
        <p:spPr>
          <a:xfrm>
            <a:off x="535774" y="712150"/>
            <a:ext cx="8157750" cy="7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3000"/>
              <a:buNone/>
            </a:pPr>
            <a:r>
              <a:rPr lang="en-US" sz="3600" dirty="0">
                <a:solidFill>
                  <a:schemeClr val="dk1"/>
                </a:solidFill>
              </a:rPr>
              <a:t>Stake Holders and Business Value </a:t>
            </a:r>
            <a:endParaRPr sz="2400" dirty="0"/>
          </a:p>
        </p:txBody>
      </p:sp>
      <p:sp>
        <p:nvSpPr>
          <p:cNvPr id="67" name="Google Shape;67;p12"/>
          <p:cNvSpPr txBox="1">
            <a:spLocks noGrp="1"/>
          </p:cNvSpPr>
          <p:nvPr>
            <p:ph type="title" idx="4294967295"/>
          </p:nvPr>
        </p:nvSpPr>
        <p:spPr>
          <a:xfrm>
            <a:off x="535775" y="1480150"/>
            <a:ext cx="7220859" cy="30675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n-US" sz="1400" dirty="0">
                <a:solidFill>
                  <a:schemeClr val="bg1"/>
                </a:solidFill>
              </a:rPr>
              <a:t>1- Election Organizers:</a:t>
            </a:r>
            <a:br>
              <a:rPr lang="en-US" sz="1400" b="0" dirty="0">
                <a:solidFill>
                  <a:schemeClr val="bg1"/>
                </a:solidFill>
              </a:rPr>
            </a:br>
            <a:r>
              <a:rPr lang="en-US" sz="1400" b="0" dirty="0">
                <a:solidFill>
                  <a:schemeClr val="bg1"/>
                </a:solidFill>
              </a:rPr>
              <a:t>As part of a campaign, they can study and detect endorsing and opposing trends and act by counter measures using similar techniques. </a:t>
            </a:r>
            <a:br>
              <a:rPr lang="en-US" sz="1400" b="0" dirty="0">
                <a:solidFill>
                  <a:schemeClr val="bg1"/>
                </a:solidFill>
              </a:rPr>
            </a:br>
            <a:br>
              <a:rPr lang="en-US" sz="1400" b="0" dirty="0">
                <a:solidFill>
                  <a:schemeClr val="bg1"/>
                </a:solidFill>
              </a:rPr>
            </a:br>
            <a:r>
              <a:rPr lang="en-US" sz="1400" dirty="0">
                <a:solidFill>
                  <a:schemeClr val="bg1"/>
                </a:solidFill>
              </a:rPr>
              <a:t>2- Twitter:</a:t>
            </a:r>
            <a:br>
              <a:rPr lang="en-US" sz="1400" b="0" dirty="0">
                <a:solidFill>
                  <a:schemeClr val="bg1"/>
                </a:solidFill>
              </a:rPr>
            </a:br>
            <a:r>
              <a:rPr lang="en-US" sz="1400" b="0" dirty="0">
                <a:solidFill>
                  <a:schemeClr val="bg1"/>
                </a:solidFill>
              </a:rPr>
              <a:t>Platform itself can detect patterns and potentially restrict the behavior.</a:t>
            </a:r>
            <a:br>
              <a:rPr lang="en-US" sz="1400" b="0" dirty="0">
                <a:solidFill>
                  <a:schemeClr val="bg1"/>
                </a:solidFill>
              </a:rPr>
            </a:br>
            <a:br>
              <a:rPr lang="en-US" sz="1400" b="0" dirty="0">
                <a:solidFill>
                  <a:schemeClr val="bg1"/>
                </a:solidFill>
              </a:rPr>
            </a:br>
            <a:r>
              <a:rPr lang="en-US" sz="1400" dirty="0">
                <a:solidFill>
                  <a:schemeClr val="bg1"/>
                </a:solidFill>
              </a:rPr>
              <a:t>3- Journalists: </a:t>
            </a:r>
            <a:br>
              <a:rPr lang="en-US" sz="1400" b="0" dirty="0">
                <a:solidFill>
                  <a:schemeClr val="bg1"/>
                </a:solidFill>
              </a:rPr>
            </a:br>
            <a:r>
              <a:rPr lang="en-US" sz="1400" b="0" dirty="0">
                <a:solidFill>
                  <a:schemeClr val="bg1"/>
                </a:solidFill>
              </a:rPr>
              <a:t>Report to general public on how a small group of influencers moving the narrative and pushing various agendas.</a:t>
            </a:r>
            <a:br>
              <a:rPr lang="en-US" sz="1400" b="0" dirty="0">
                <a:solidFill>
                  <a:schemeClr val="bg1"/>
                </a:solidFill>
                <a:latin typeface="Raleway"/>
                <a:ea typeface="Raleway"/>
                <a:cs typeface="Raleway"/>
                <a:sym typeface="Raleway"/>
              </a:rPr>
            </a:br>
            <a:br>
              <a:rPr lang="en-US" sz="1400" b="0" dirty="0">
                <a:solidFill>
                  <a:schemeClr val="bg1"/>
                </a:solidFill>
                <a:latin typeface="Raleway"/>
                <a:ea typeface="Raleway"/>
                <a:cs typeface="Raleway"/>
                <a:sym typeface="Raleway"/>
              </a:rPr>
            </a:br>
            <a:r>
              <a:rPr lang="en-US" sz="1400" dirty="0">
                <a:solidFill>
                  <a:schemeClr val="bg1"/>
                </a:solidFill>
                <a:latin typeface="Raleway"/>
                <a:ea typeface="Raleway"/>
                <a:cs typeface="Raleway"/>
                <a:sym typeface="Raleway"/>
              </a:rPr>
              <a:t>4- General public</a:t>
            </a:r>
            <a:br>
              <a:rPr lang="en-US" sz="1400" dirty="0">
                <a:solidFill>
                  <a:schemeClr val="bg1"/>
                </a:solidFill>
                <a:latin typeface="Raleway"/>
                <a:ea typeface="Raleway"/>
                <a:cs typeface="Raleway"/>
                <a:sym typeface="Raleway"/>
              </a:rPr>
            </a:br>
            <a:br>
              <a:rPr lang="en-US" sz="1400" b="0" dirty="0">
                <a:solidFill>
                  <a:schemeClr val="bg1"/>
                </a:solidFill>
                <a:latin typeface="Raleway"/>
                <a:ea typeface="Raleway"/>
                <a:cs typeface="Raleway"/>
                <a:sym typeface="Raleway"/>
              </a:rPr>
            </a:br>
            <a:r>
              <a:rPr lang="en-US" sz="1400" b="0" dirty="0">
                <a:solidFill>
                  <a:schemeClr val="bg1"/>
                </a:solidFill>
                <a:latin typeface="Raleway"/>
                <a:ea typeface="Raleway"/>
                <a:cs typeface="Raleway"/>
                <a:sym typeface="Raleway"/>
              </a:rPr>
              <a:t> </a:t>
            </a:r>
            <a:endParaRPr sz="1400" dirty="0">
              <a:solidFill>
                <a:schemeClr val="bg1"/>
              </a:solidFill>
              <a:latin typeface="Raleway"/>
              <a:ea typeface="Raleway"/>
              <a:cs typeface="Raleway"/>
              <a:sym typeface="Raleway"/>
            </a:endParaRPr>
          </a:p>
        </p:txBody>
      </p:sp>
    </p:spTree>
    <p:extLst>
      <p:ext uri="{BB962C8B-B14F-4D97-AF65-F5344CB8AC3E}">
        <p14:creationId xmlns:p14="http://schemas.microsoft.com/office/powerpoint/2010/main" val="286764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173150" y="956225"/>
            <a:ext cx="8408700" cy="383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p>
          <a:p>
            <a:pPr marL="139700" lvl="0" algn="ctr" rtl="0">
              <a:lnSpc>
                <a:spcPct val="100000"/>
              </a:lnSpc>
              <a:spcBef>
                <a:spcPts val="0"/>
              </a:spcBef>
              <a:spcAft>
                <a:spcPts val="0"/>
              </a:spcAft>
              <a:buSzPts val="1400"/>
            </a:pPr>
            <a:r>
              <a:rPr lang="en-US" sz="1200" b="0" dirty="0"/>
              <a:t>Optimal Topic vs K value</a:t>
            </a:r>
            <a:endParaRPr sz="1200" b="0" dirty="0"/>
          </a:p>
          <a:p>
            <a:pPr marL="0" lvl="0" indent="0" algn="l" rtl="0">
              <a:lnSpc>
                <a:spcPct val="100000"/>
              </a:lnSpc>
              <a:spcBef>
                <a:spcPts val="0"/>
              </a:spcBef>
              <a:spcAft>
                <a:spcPts val="0"/>
              </a:spcAft>
              <a:buNone/>
            </a:pPr>
            <a:endParaRPr sz="1200" b="0" dirty="0"/>
          </a:p>
          <a:p>
            <a:pPr marL="0" lvl="0" indent="0" algn="l" rtl="0">
              <a:lnSpc>
                <a:spcPct val="100000"/>
              </a:lnSpc>
              <a:spcBef>
                <a:spcPts val="0"/>
              </a:spcBef>
              <a:spcAft>
                <a:spcPts val="0"/>
              </a:spcAft>
              <a:buNone/>
            </a:pPr>
            <a:endParaRPr sz="1200" b="0" dirty="0"/>
          </a:p>
        </p:txBody>
      </p:sp>
      <p:sp>
        <p:nvSpPr>
          <p:cNvPr id="218" name="Google Shape;218;p35"/>
          <p:cNvSpPr txBox="1">
            <a:spLocks noGrp="1"/>
          </p:cNvSpPr>
          <p:nvPr>
            <p:ph type="title"/>
          </p:nvPr>
        </p:nvSpPr>
        <p:spPr>
          <a:xfrm>
            <a:off x="468875" y="462375"/>
            <a:ext cx="8451600" cy="16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4800"/>
              <a:buFont typeface="Arial"/>
              <a:buNone/>
            </a:pPr>
            <a:r>
              <a:rPr lang="en-US" sz="3200" dirty="0">
                <a:solidFill>
                  <a:srgbClr val="FB8C00"/>
                </a:solidFill>
              </a:rPr>
              <a:t>Topic Modeling of Tweets:</a:t>
            </a:r>
            <a:r>
              <a:rPr lang="en-US" sz="2000" dirty="0">
                <a:solidFill>
                  <a:srgbClr val="FB8C00"/>
                </a:solidFill>
              </a:rPr>
              <a:t> (Community Detection)</a:t>
            </a:r>
            <a:endParaRPr sz="2000" dirty="0">
              <a:solidFill>
                <a:srgbClr val="FB8C00"/>
              </a:solidFill>
            </a:endParaRPr>
          </a:p>
        </p:txBody>
      </p:sp>
      <p:pic>
        <p:nvPicPr>
          <p:cNvPr id="5" name="Picture 4">
            <a:extLst>
              <a:ext uri="{FF2B5EF4-FFF2-40B4-BE49-F238E27FC236}">
                <a16:creationId xmlns:a16="http://schemas.microsoft.com/office/drawing/2014/main" id="{162A8FD5-5FEF-4C9E-9CD0-AD3F9226648F}"/>
              </a:ext>
            </a:extLst>
          </p:cNvPr>
          <p:cNvPicPr>
            <a:picLocks noChangeAspect="1"/>
          </p:cNvPicPr>
          <p:nvPr/>
        </p:nvPicPr>
        <p:blipFill>
          <a:blip r:embed="rId3"/>
          <a:stretch>
            <a:fillRect/>
          </a:stretch>
        </p:blipFill>
        <p:spPr>
          <a:xfrm>
            <a:off x="1641916" y="1520035"/>
            <a:ext cx="6307743" cy="3521158"/>
          </a:xfrm>
          <a:prstGeom prst="rect">
            <a:avLst/>
          </a:prstGeom>
        </p:spPr>
      </p:pic>
    </p:spTree>
    <p:extLst>
      <p:ext uri="{BB962C8B-B14F-4D97-AF65-F5344CB8AC3E}">
        <p14:creationId xmlns:p14="http://schemas.microsoft.com/office/powerpoint/2010/main" val="152879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p:nvPr/>
        </p:nvSpPr>
        <p:spPr>
          <a:xfrm>
            <a:off x="1295400" y="235744"/>
            <a:ext cx="74658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accent5"/>
                </a:solidFill>
                <a:latin typeface="Raleway"/>
                <a:ea typeface="Raleway"/>
                <a:cs typeface="Raleway"/>
                <a:sym typeface="Raleway"/>
              </a:rPr>
              <a:t>Interactive Graph Visualization</a:t>
            </a:r>
            <a:endParaRPr sz="3200" b="1">
              <a:solidFill>
                <a:schemeClr val="accent5"/>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9C2521E6-B94D-4E48-A314-146AAE510C53}"/>
              </a:ext>
            </a:extLst>
          </p:cNvPr>
          <p:cNvPicPr>
            <a:picLocks noChangeAspect="1"/>
          </p:cNvPicPr>
          <p:nvPr/>
        </p:nvPicPr>
        <p:blipFill>
          <a:blip r:embed="rId3"/>
          <a:stretch>
            <a:fillRect/>
          </a:stretch>
        </p:blipFill>
        <p:spPr>
          <a:xfrm>
            <a:off x="762566" y="1454196"/>
            <a:ext cx="7618867" cy="3689304"/>
          </a:xfrm>
          <a:prstGeom prst="rect">
            <a:avLst/>
          </a:prstGeom>
        </p:spPr>
      </p:pic>
    </p:spTree>
    <p:extLst>
      <p:ext uri="{BB962C8B-B14F-4D97-AF65-F5344CB8AC3E}">
        <p14:creationId xmlns:p14="http://schemas.microsoft.com/office/powerpoint/2010/main" val="1772074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p:nvPr/>
        </p:nvSpPr>
        <p:spPr>
          <a:xfrm>
            <a:off x="1295400" y="228600"/>
            <a:ext cx="74658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accent5"/>
                </a:solidFill>
                <a:latin typeface="Raleway"/>
                <a:ea typeface="Raleway"/>
                <a:cs typeface="Raleway"/>
                <a:sym typeface="Raleway"/>
              </a:rPr>
              <a:t>Interactive Graph Visualization</a:t>
            </a:r>
            <a:endParaRPr sz="3200" b="1">
              <a:solidFill>
                <a:schemeClr val="accent5"/>
              </a:solidFill>
              <a:latin typeface="Raleway"/>
              <a:ea typeface="Raleway"/>
              <a:cs typeface="Raleway"/>
              <a:sym typeface="Raleway"/>
            </a:endParaRPr>
          </a:p>
        </p:txBody>
      </p:sp>
      <p:pic>
        <p:nvPicPr>
          <p:cNvPr id="3" name="Picture 2">
            <a:extLst>
              <a:ext uri="{FF2B5EF4-FFF2-40B4-BE49-F238E27FC236}">
                <a16:creationId xmlns:a16="http://schemas.microsoft.com/office/drawing/2014/main" id="{DADBF0CF-AA9E-4019-A476-C86293C46128}"/>
              </a:ext>
            </a:extLst>
          </p:cNvPr>
          <p:cNvPicPr>
            <a:picLocks noChangeAspect="1"/>
          </p:cNvPicPr>
          <p:nvPr/>
        </p:nvPicPr>
        <p:blipFill>
          <a:blip r:embed="rId3"/>
          <a:stretch>
            <a:fillRect/>
          </a:stretch>
        </p:blipFill>
        <p:spPr>
          <a:xfrm>
            <a:off x="684376" y="825257"/>
            <a:ext cx="4625461" cy="4278613"/>
          </a:xfrm>
          <a:prstGeom prst="rect">
            <a:avLst/>
          </a:prstGeom>
        </p:spPr>
      </p:pic>
      <p:pic>
        <p:nvPicPr>
          <p:cNvPr id="4" name="Picture 3">
            <a:extLst>
              <a:ext uri="{FF2B5EF4-FFF2-40B4-BE49-F238E27FC236}">
                <a16:creationId xmlns:a16="http://schemas.microsoft.com/office/drawing/2014/main" id="{BABBCB9F-052C-4743-9214-BA09FE286141}"/>
              </a:ext>
            </a:extLst>
          </p:cNvPr>
          <p:cNvPicPr>
            <a:picLocks noChangeAspect="1"/>
          </p:cNvPicPr>
          <p:nvPr/>
        </p:nvPicPr>
        <p:blipFill>
          <a:blip r:embed="rId4"/>
          <a:stretch>
            <a:fillRect/>
          </a:stretch>
        </p:blipFill>
        <p:spPr>
          <a:xfrm>
            <a:off x="5309838" y="825256"/>
            <a:ext cx="2100227" cy="4278613"/>
          </a:xfrm>
          <a:prstGeom prst="rect">
            <a:avLst/>
          </a:prstGeom>
        </p:spPr>
      </p:pic>
    </p:spTree>
    <p:extLst>
      <p:ext uri="{BB962C8B-B14F-4D97-AF65-F5344CB8AC3E}">
        <p14:creationId xmlns:p14="http://schemas.microsoft.com/office/powerpoint/2010/main" val="589621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p:nvPr/>
        </p:nvSpPr>
        <p:spPr>
          <a:xfrm>
            <a:off x="1295400" y="228600"/>
            <a:ext cx="74658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accent5"/>
                </a:solidFill>
                <a:latin typeface="Raleway"/>
                <a:ea typeface="Raleway"/>
                <a:cs typeface="Raleway"/>
                <a:sym typeface="Raleway"/>
              </a:rPr>
              <a:t>Interactive Graph Visualization</a:t>
            </a:r>
            <a:endParaRPr sz="3200" b="1">
              <a:solidFill>
                <a:schemeClr val="accent5"/>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3C79BE4E-EF32-432A-8233-8662C8F1366E}"/>
              </a:ext>
            </a:extLst>
          </p:cNvPr>
          <p:cNvPicPr>
            <a:picLocks noChangeAspect="1"/>
          </p:cNvPicPr>
          <p:nvPr/>
        </p:nvPicPr>
        <p:blipFill>
          <a:blip r:embed="rId3"/>
          <a:stretch>
            <a:fillRect/>
          </a:stretch>
        </p:blipFill>
        <p:spPr>
          <a:xfrm>
            <a:off x="823306" y="944211"/>
            <a:ext cx="7497387" cy="3970689"/>
          </a:xfrm>
          <a:prstGeom prst="rect">
            <a:avLst/>
          </a:prstGeom>
        </p:spPr>
      </p:pic>
    </p:spTree>
    <p:extLst>
      <p:ext uri="{BB962C8B-B14F-4D97-AF65-F5344CB8AC3E}">
        <p14:creationId xmlns:p14="http://schemas.microsoft.com/office/powerpoint/2010/main" val="2144709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314"/>
        <p:cNvGrpSpPr/>
        <p:nvPr/>
      </p:nvGrpSpPr>
      <p:grpSpPr>
        <a:xfrm>
          <a:off x="0" y="0"/>
          <a:ext cx="0" cy="0"/>
          <a:chOff x="0" y="0"/>
          <a:chExt cx="0" cy="0"/>
        </a:xfrm>
      </p:grpSpPr>
      <p:pic>
        <p:nvPicPr>
          <p:cNvPr id="315" name="Google Shape;315;p48"/>
          <p:cNvPicPr preferRelativeResize="0"/>
          <p:nvPr/>
        </p:nvPicPr>
        <p:blipFill rotWithShape="1">
          <a:blip r:embed="rId3">
            <a:alphaModFix/>
          </a:blip>
          <a:srcRect/>
          <a:stretch/>
        </p:blipFill>
        <p:spPr>
          <a:xfrm>
            <a:off x="2444700" y="162737"/>
            <a:ext cx="4254600" cy="4818038"/>
          </a:xfrm>
          <a:prstGeom prst="rect">
            <a:avLst/>
          </a:prstGeom>
          <a:noFill/>
          <a:ln>
            <a:noFill/>
          </a:ln>
        </p:spPr>
      </p:pic>
      <p:pic>
        <p:nvPicPr>
          <p:cNvPr id="316" name="Google Shape;316;p48" descr="Piece of duct tape sticking a note to the slide"/>
          <p:cNvPicPr preferRelativeResize="0"/>
          <p:nvPr/>
        </p:nvPicPr>
        <p:blipFill rotWithShape="1">
          <a:blip r:embed="rId4">
            <a:alphaModFix/>
          </a:blip>
          <a:srcRect l="9243" t="5926" r="2117" b="10011"/>
          <a:stretch/>
        </p:blipFill>
        <p:spPr>
          <a:xfrm rot="154828">
            <a:off x="3536000" y="147301"/>
            <a:ext cx="2072000" cy="736050"/>
          </a:xfrm>
          <a:prstGeom prst="rect">
            <a:avLst/>
          </a:prstGeom>
          <a:noFill/>
          <a:ln>
            <a:noFill/>
          </a:ln>
        </p:spPr>
      </p:pic>
      <p:sp>
        <p:nvSpPr>
          <p:cNvPr id="317" name="Google Shape;317;p48"/>
          <p:cNvSpPr txBox="1"/>
          <p:nvPr/>
        </p:nvSpPr>
        <p:spPr>
          <a:xfrm>
            <a:off x="3060881" y="1281487"/>
            <a:ext cx="3874935" cy="68402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chemeClr val="lt2"/>
                </a:solidFill>
                <a:latin typeface="Raleway"/>
                <a:ea typeface="Raleway"/>
                <a:cs typeface="Raleway"/>
                <a:sym typeface="Raleway"/>
              </a:rPr>
              <a:t>	Demo</a:t>
            </a:r>
            <a:endParaRPr sz="3000" b="1" i="0" u="none" strike="noStrike" cap="none" dirty="0">
              <a:solidFill>
                <a:schemeClr val="lt2"/>
              </a:solidFill>
              <a:latin typeface="Raleway"/>
              <a:ea typeface="Raleway"/>
              <a:cs typeface="Raleway"/>
              <a:sym typeface="Raleway"/>
            </a:endParaRPr>
          </a:p>
        </p:txBody>
      </p:sp>
      <p:sp>
        <p:nvSpPr>
          <p:cNvPr id="2" name="Rectangle 1">
            <a:extLst>
              <a:ext uri="{FF2B5EF4-FFF2-40B4-BE49-F238E27FC236}">
                <a16:creationId xmlns:a16="http://schemas.microsoft.com/office/drawing/2014/main" id="{52B53E30-A937-4E46-8A62-29E3041338D8}"/>
              </a:ext>
            </a:extLst>
          </p:cNvPr>
          <p:cNvSpPr/>
          <p:nvPr/>
        </p:nvSpPr>
        <p:spPr>
          <a:xfrm>
            <a:off x="3315085" y="2417862"/>
            <a:ext cx="2513830" cy="523220"/>
          </a:xfrm>
          <a:prstGeom prst="rect">
            <a:avLst/>
          </a:prstGeom>
        </p:spPr>
        <p:txBody>
          <a:bodyPr wrap="none">
            <a:spAutoFit/>
          </a:bodyPr>
          <a:lstStyle/>
          <a:p>
            <a:r>
              <a:rPr lang="en-US" dirty="0">
                <a:hlinkClick r:id="rId5"/>
              </a:rPr>
              <a:t>https://youtu.be/3vFiKJOSpLI</a:t>
            </a:r>
            <a:endParaRPr lang="en-US" dirty="0"/>
          </a:p>
          <a:p>
            <a:endParaRPr lang="en-US" dirty="0"/>
          </a:p>
        </p:txBody>
      </p:sp>
    </p:spTree>
    <p:extLst>
      <p:ext uri="{BB962C8B-B14F-4D97-AF65-F5344CB8AC3E}">
        <p14:creationId xmlns:p14="http://schemas.microsoft.com/office/powerpoint/2010/main" val="2921470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p:nvPr/>
        </p:nvSpPr>
        <p:spPr>
          <a:xfrm>
            <a:off x="2861733" y="228600"/>
            <a:ext cx="7525067"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accent5"/>
                </a:solidFill>
                <a:latin typeface="Raleway"/>
                <a:ea typeface="Raleway"/>
                <a:cs typeface="Raleway"/>
                <a:sym typeface="Raleway"/>
              </a:rPr>
              <a:t>Conclusions</a:t>
            </a:r>
            <a:endParaRPr sz="3200" b="1" dirty="0">
              <a:solidFill>
                <a:schemeClr val="accent5"/>
              </a:solidFill>
              <a:latin typeface="Raleway"/>
              <a:ea typeface="Raleway"/>
              <a:cs typeface="Raleway"/>
              <a:sym typeface="Raleway"/>
            </a:endParaRPr>
          </a:p>
        </p:txBody>
      </p:sp>
      <p:sp>
        <p:nvSpPr>
          <p:cNvPr id="2" name="Rectangle 1">
            <a:extLst>
              <a:ext uri="{FF2B5EF4-FFF2-40B4-BE49-F238E27FC236}">
                <a16:creationId xmlns:a16="http://schemas.microsoft.com/office/drawing/2014/main" id="{94CA8BB8-2631-421F-98D6-3DDA3E53FC7A}"/>
              </a:ext>
            </a:extLst>
          </p:cNvPr>
          <p:cNvSpPr/>
          <p:nvPr/>
        </p:nvSpPr>
        <p:spPr>
          <a:xfrm>
            <a:off x="465667" y="956400"/>
            <a:ext cx="7958666" cy="2297745"/>
          </a:xfrm>
          <a:prstGeom prst="rect">
            <a:avLst/>
          </a:prstGeom>
        </p:spPr>
        <p:txBody>
          <a:bodyPr wrap="square">
            <a:spAutoFit/>
          </a:bodyPr>
          <a:lstStyle/>
          <a:p>
            <a:pPr lvl="0">
              <a:lnSpc>
                <a:spcPct val="115000"/>
              </a:lnSpc>
            </a:pPr>
            <a:r>
              <a:rPr lang="en-US" sz="1800" dirty="0">
                <a:solidFill>
                  <a:schemeClr val="bg1">
                    <a:lumMod val="95000"/>
                  </a:schemeClr>
                </a:solidFill>
                <a:latin typeface="Raleway" panose="020B0604020202020204" charset="0"/>
                <a:ea typeface="Arial" panose="020B0604020202020204" pitchFamily="34" charset="0"/>
              </a:rPr>
              <a:t>Text extraction from media files associated with tweets are, in most cases, supplementing the narrative of the tweet's text.</a:t>
            </a:r>
            <a:endParaRPr lang="en-US" sz="1800" dirty="0">
              <a:solidFill>
                <a:schemeClr val="bg1">
                  <a:lumMod val="95000"/>
                </a:schemeClr>
              </a:solidFill>
              <a:latin typeface="Raleway" panose="020B0604020202020204" charset="0"/>
              <a:ea typeface="Calibri" panose="020F0502020204030204" pitchFamily="34" charset="0"/>
            </a:endParaRPr>
          </a:p>
          <a:p>
            <a:pPr marL="457200">
              <a:lnSpc>
                <a:spcPct val="115000"/>
              </a:lnSpc>
            </a:pPr>
            <a:r>
              <a:rPr lang="en-US" sz="1800" dirty="0">
                <a:solidFill>
                  <a:schemeClr val="bg1">
                    <a:lumMod val="95000"/>
                  </a:schemeClr>
                </a:solidFill>
                <a:latin typeface="Raleway" panose="020B0604020202020204" charset="0"/>
                <a:ea typeface="Arial" panose="020B0604020202020204" pitchFamily="34" charset="0"/>
              </a:rPr>
              <a:t> </a:t>
            </a:r>
            <a:endParaRPr lang="en-US" sz="1800" dirty="0">
              <a:solidFill>
                <a:schemeClr val="bg1">
                  <a:lumMod val="95000"/>
                </a:schemeClr>
              </a:solidFill>
              <a:latin typeface="Raleway" panose="020B0604020202020204" charset="0"/>
              <a:ea typeface="Calibri" panose="020F0502020204030204" pitchFamily="34" charset="0"/>
            </a:endParaRPr>
          </a:p>
          <a:p>
            <a:pPr lvl="0">
              <a:lnSpc>
                <a:spcPct val="115000"/>
              </a:lnSpc>
            </a:pPr>
            <a:r>
              <a:rPr lang="en-US" sz="1800" dirty="0">
                <a:solidFill>
                  <a:schemeClr val="bg1">
                    <a:lumMod val="95000"/>
                  </a:schemeClr>
                </a:solidFill>
                <a:latin typeface="Raleway" panose="020B0604020202020204" charset="0"/>
                <a:ea typeface="Arial" panose="020B0604020202020204" pitchFamily="34" charset="0"/>
              </a:rPr>
              <a:t>Media files are being used as a powerful tool to contaminate the original narrative of single/co-occurred hashtag pairs.</a:t>
            </a:r>
            <a:endParaRPr lang="en-US" sz="1800" dirty="0">
              <a:solidFill>
                <a:schemeClr val="bg1">
                  <a:lumMod val="95000"/>
                </a:schemeClr>
              </a:solidFill>
              <a:latin typeface="Raleway" panose="020B0604020202020204" charset="0"/>
              <a:ea typeface="Calibri" panose="020F0502020204030204" pitchFamily="34" charset="0"/>
            </a:endParaRPr>
          </a:p>
          <a:p>
            <a:pPr>
              <a:lnSpc>
                <a:spcPct val="115000"/>
              </a:lnSpc>
            </a:pPr>
            <a:r>
              <a:rPr lang="en-US" sz="1800" dirty="0">
                <a:solidFill>
                  <a:schemeClr val="bg1">
                    <a:lumMod val="95000"/>
                  </a:schemeClr>
                </a:solidFill>
                <a:latin typeface="Raleway" panose="020B0604020202020204" charset="0"/>
                <a:ea typeface="Arial" panose="020B0604020202020204" pitchFamily="34" charset="0"/>
              </a:rPr>
              <a:t> </a:t>
            </a:r>
            <a:endParaRPr lang="en-US" sz="1800" dirty="0">
              <a:solidFill>
                <a:schemeClr val="bg1">
                  <a:lumMod val="95000"/>
                </a:schemeClr>
              </a:solidFill>
              <a:latin typeface="Raleway" panose="020B0604020202020204" charset="0"/>
              <a:ea typeface="Calibri" panose="020F0502020204030204" pitchFamily="34" charset="0"/>
            </a:endParaRPr>
          </a:p>
          <a:p>
            <a:pPr lvl="0">
              <a:lnSpc>
                <a:spcPct val="115000"/>
              </a:lnSpc>
            </a:pPr>
            <a:r>
              <a:rPr lang="en-US" sz="1800" dirty="0">
                <a:solidFill>
                  <a:schemeClr val="bg1">
                    <a:lumMod val="95000"/>
                  </a:schemeClr>
                </a:solidFill>
                <a:latin typeface="Raleway" panose="020B0604020202020204" charset="0"/>
                <a:ea typeface="Arial" panose="020B0604020202020204" pitchFamily="34" charset="0"/>
              </a:rPr>
              <a:t>Object detection from images did not result in any additional insights. </a:t>
            </a:r>
            <a:endParaRPr lang="en-US" sz="1800" dirty="0">
              <a:solidFill>
                <a:schemeClr val="bg1">
                  <a:lumMod val="95000"/>
                </a:schemeClr>
              </a:solidFill>
              <a:latin typeface="Raleway" panose="020B0604020202020204" charset="0"/>
              <a:ea typeface="Calibri" panose="020F0502020204030204" pitchFamily="34" charset="0"/>
            </a:endParaRPr>
          </a:p>
        </p:txBody>
      </p:sp>
    </p:spTree>
    <p:extLst>
      <p:ext uri="{BB962C8B-B14F-4D97-AF65-F5344CB8AC3E}">
        <p14:creationId xmlns:p14="http://schemas.microsoft.com/office/powerpoint/2010/main" val="1248806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p:nvPr/>
        </p:nvSpPr>
        <p:spPr>
          <a:xfrm>
            <a:off x="2861733" y="228600"/>
            <a:ext cx="7525067"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accent5"/>
                </a:solidFill>
                <a:latin typeface="Raleway"/>
                <a:ea typeface="Raleway"/>
                <a:cs typeface="Raleway"/>
                <a:sym typeface="Raleway"/>
              </a:rPr>
              <a:t>Acknowledgments</a:t>
            </a:r>
            <a:endParaRPr sz="3200" b="1" dirty="0">
              <a:solidFill>
                <a:schemeClr val="accent5"/>
              </a:solidFill>
              <a:latin typeface="Raleway"/>
              <a:ea typeface="Raleway"/>
              <a:cs typeface="Raleway"/>
              <a:sym typeface="Raleway"/>
            </a:endParaRPr>
          </a:p>
        </p:txBody>
      </p:sp>
      <p:sp>
        <p:nvSpPr>
          <p:cNvPr id="2" name="Rectangle 1">
            <a:extLst>
              <a:ext uri="{FF2B5EF4-FFF2-40B4-BE49-F238E27FC236}">
                <a16:creationId xmlns:a16="http://schemas.microsoft.com/office/drawing/2014/main" id="{94CA8BB8-2631-421F-98D6-3DDA3E53FC7A}"/>
              </a:ext>
            </a:extLst>
          </p:cNvPr>
          <p:cNvSpPr/>
          <p:nvPr/>
        </p:nvSpPr>
        <p:spPr>
          <a:xfrm>
            <a:off x="736600" y="1100334"/>
            <a:ext cx="7958666" cy="2096343"/>
          </a:xfrm>
          <a:prstGeom prst="rect">
            <a:avLst/>
          </a:prstGeom>
        </p:spPr>
        <p:txBody>
          <a:bodyPr wrap="square">
            <a:spAutoFit/>
          </a:bodyPr>
          <a:lstStyle/>
          <a:p>
            <a:pPr lvl="0" algn="ctr">
              <a:lnSpc>
                <a:spcPct val="115000"/>
              </a:lnSpc>
            </a:pPr>
            <a:r>
              <a:rPr lang="en-US" sz="2000" b="1" dirty="0">
                <a:solidFill>
                  <a:schemeClr val="bg1">
                    <a:lumMod val="95000"/>
                  </a:schemeClr>
                </a:solidFill>
                <a:latin typeface="Raleway" panose="020B0604020202020204" charset="0"/>
                <a:ea typeface="Calibri" panose="020F0502020204030204" pitchFamily="34" charset="0"/>
              </a:rPr>
              <a:t>Prof. Amarnath Gupta</a:t>
            </a:r>
          </a:p>
          <a:p>
            <a:pPr lvl="0" algn="ctr">
              <a:lnSpc>
                <a:spcPct val="115000"/>
              </a:lnSpc>
            </a:pPr>
            <a:r>
              <a:rPr lang="en-US" sz="2000" b="1" dirty="0">
                <a:solidFill>
                  <a:schemeClr val="lt1"/>
                </a:solidFill>
                <a:latin typeface="Raleway"/>
                <a:ea typeface="Raleway"/>
                <a:cs typeface="Raleway"/>
                <a:sym typeface="Raleway"/>
              </a:rPr>
              <a:t>Prof. </a:t>
            </a:r>
            <a:r>
              <a:rPr lang="en-US" sz="2000" b="1" dirty="0" err="1">
                <a:solidFill>
                  <a:schemeClr val="lt1"/>
                </a:solidFill>
                <a:latin typeface="Raleway"/>
                <a:ea typeface="Raleway"/>
                <a:cs typeface="Raleway"/>
                <a:sym typeface="Raleway"/>
              </a:rPr>
              <a:t>Ilkay</a:t>
            </a:r>
            <a:r>
              <a:rPr lang="en-US" sz="2000" b="1" dirty="0">
                <a:solidFill>
                  <a:schemeClr val="lt1"/>
                </a:solidFill>
                <a:latin typeface="Raleway"/>
                <a:ea typeface="Raleway"/>
                <a:cs typeface="Raleway"/>
                <a:sym typeface="Raleway"/>
              </a:rPr>
              <a:t> </a:t>
            </a:r>
            <a:r>
              <a:rPr lang="en-US" sz="2000" b="1" dirty="0" err="1">
                <a:solidFill>
                  <a:schemeClr val="lt1"/>
                </a:solidFill>
                <a:latin typeface="Raleway"/>
                <a:ea typeface="Raleway"/>
                <a:cs typeface="Raleway"/>
                <a:sym typeface="Raleway"/>
              </a:rPr>
              <a:t>Altintas</a:t>
            </a:r>
            <a:endParaRPr lang="en-US" sz="2000" dirty="0">
              <a:solidFill>
                <a:schemeClr val="bg1">
                  <a:lumMod val="95000"/>
                </a:schemeClr>
              </a:solidFill>
              <a:latin typeface="Raleway" panose="020B0604020202020204" charset="0"/>
              <a:ea typeface="Calibri" panose="020F0502020204030204" pitchFamily="34" charset="0"/>
            </a:endParaRPr>
          </a:p>
          <a:p>
            <a:pPr lvl="0" algn="ctr">
              <a:lnSpc>
                <a:spcPct val="115000"/>
              </a:lnSpc>
            </a:pPr>
            <a:r>
              <a:rPr lang="en-US" sz="2000" dirty="0">
                <a:solidFill>
                  <a:schemeClr val="bg1">
                    <a:lumMod val="95000"/>
                  </a:schemeClr>
                </a:solidFill>
                <a:latin typeface="Raleway" panose="020B0604020202020204" charset="0"/>
                <a:ea typeface="Calibri" panose="020F0502020204030204" pitchFamily="34" charset="0"/>
              </a:rPr>
              <a:t>All DSE professors and teaching assistants.</a:t>
            </a:r>
          </a:p>
          <a:p>
            <a:pPr lvl="0" algn="ctr">
              <a:lnSpc>
                <a:spcPct val="115000"/>
              </a:lnSpc>
            </a:pPr>
            <a:r>
              <a:rPr lang="en-US" sz="2000" dirty="0">
                <a:solidFill>
                  <a:schemeClr val="bg1">
                    <a:lumMod val="95000"/>
                  </a:schemeClr>
                </a:solidFill>
                <a:latin typeface="Raleway" panose="020B0604020202020204" charset="0"/>
                <a:ea typeface="Calibri" panose="020F0502020204030204" pitchFamily="34" charset="0"/>
              </a:rPr>
              <a:t>Staff at San Diego Supercomputer Center (SDSC)</a:t>
            </a:r>
          </a:p>
          <a:p>
            <a:pPr lvl="0" algn="ctr">
              <a:lnSpc>
                <a:spcPct val="115000"/>
              </a:lnSpc>
            </a:pPr>
            <a:r>
              <a:rPr lang="en-US" sz="3600" b="1" dirty="0">
                <a:solidFill>
                  <a:schemeClr val="bg1">
                    <a:lumMod val="95000"/>
                  </a:schemeClr>
                </a:solidFill>
                <a:latin typeface="Raleway" panose="020B0604020202020204" charset="0"/>
                <a:ea typeface="Calibri" panose="020F0502020204030204" pitchFamily="34" charset="0"/>
              </a:rPr>
              <a:t>And Twitter!</a:t>
            </a:r>
          </a:p>
        </p:txBody>
      </p:sp>
    </p:spTree>
    <p:extLst>
      <p:ext uri="{BB962C8B-B14F-4D97-AF65-F5344CB8AC3E}">
        <p14:creationId xmlns:p14="http://schemas.microsoft.com/office/powerpoint/2010/main" val="2319176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314"/>
        <p:cNvGrpSpPr/>
        <p:nvPr/>
      </p:nvGrpSpPr>
      <p:grpSpPr>
        <a:xfrm>
          <a:off x="0" y="0"/>
          <a:ext cx="0" cy="0"/>
          <a:chOff x="0" y="0"/>
          <a:chExt cx="0" cy="0"/>
        </a:xfrm>
      </p:grpSpPr>
      <p:pic>
        <p:nvPicPr>
          <p:cNvPr id="315" name="Google Shape;315;p48"/>
          <p:cNvPicPr preferRelativeResize="0"/>
          <p:nvPr/>
        </p:nvPicPr>
        <p:blipFill rotWithShape="1">
          <a:blip r:embed="rId3">
            <a:alphaModFix/>
          </a:blip>
          <a:srcRect/>
          <a:stretch/>
        </p:blipFill>
        <p:spPr>
          <a:xfrm>
            <a:off x="2444700" y="162737"/>
            <a:ext cx="4254600" cy="4818038"/>
          </a:xfrm>
          <a:prstGeom prst="rect">
            <a:avLst/>
          </a:prstGeom>
          <a:noFill/>
          <a:ln>
            <a:noFill/>
          </a:ln>
        </p:spPr>
      </p:pic>
      <p:pic>
        <p:nvPicPr>
          <p:cNvPr id="316" name="Google Shape;316;p48" descr="Piece of duct tape sticking a note to the slide"/>
          <p:cNvPicPr preferRelativeResize="0"/>
          <p:nvPr/>
        </p:nvPicPr>
        <p:blipFill rotWithShape="1">
          <a:blip r:embed="rId4">
            <a:alphaModFix/>
          </a:blip>
          <a:srcRect l="9243" t="5926" r="2117" b="10011"/>
          <a:stretch/>
        </p:blipFill>
        <p:spPr>
          <a:xfrm rot="154828">
            <a:off x="3536000" y="147301"/>
            <a:ext cx="2072000" cy="736050"/>
          </a:xfrm>
          <a:prstGeom prst="rect">
            <a:avLst/>
          </a:prstGeom>
          <a:noFill/>
          <a:ln>
            <a:noFill/>
          </a:ln>
        </p:spPr>
      </p:pic>
      <p:sp>
        <p:nvSpPr>
          <p:cNvPr id="317" name="Google Shape;317;p48"/>
          <p:cNvSpPr txBox="1"/>
          <p:nvPr/>
        </p:nvSpPr>
        <p:spPr>
          <a:xfrm>
            <a:off x="2739148" y="1205287"/>
            <a:ext cx="3874935" cy="1052386"/>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2200" b="1" i="0" u="none" strike="noStrike" cap="none" dirty="0">
                <a:solidFill>
                  <a:schemeClr val="lt2"/>
                </a:solidFill>
                <a:latin typeface="Raleway"/>
                <a:ea typeface="Raleway"/>
                <a:cs typeface="Raleway"/>
                <a:sym typeface="Raleway"/>
              </a:rPr>
              <a:t>Twitter is powerful!</a:t>
            </a: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lt2"/>
                </a:solidFill>
                <a:latin typeface="Raleway"/>
                <a:ea typeface="Raleway"/>
                <a:cs typeface="Raleway"/>
                <a:sym typeface="Raleway"/>
              </a:rPr>
              <a:t>Questions?</a:t>
            </a:r>
            <a:endParaRPr sz="3000" b="1" i="0" u="none" strike="noStrike" cap="none" dirty="0">
              <a:solidFill>
                <a:schemeClr val="lt2"/>
              </a:solidFill>
              <a:latin typeface="Raleway"/>
              <a:ea typeface="Raleway"/>
              <a:cs typeface="Raleway"/>
              <a:sym typeface="Raleway"/>
            </a:endParaRPr>
          </a:p>
        </p:txBody>
      </p:sp>
      <p:pic>
        <p:nvPicPr>
          <p:cNvPr id="1026" name="Picture 2" descr="Thanos Infinity War Figure by Hot Toys | Sideshow Collectibles">
            <a:extLst>
              <a:ext uri="{FF2B5EF4-FFF2-40B4-BE49-F238E27FC236}">
                <a16:creationId xmlns:a16="http://schemas.microsoft.com/office/drawing/2014/main" id="{225451A0-9F65-4B09-AEA8-1555DF7A6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542" y="2424401"/>
            <a:ext cx="3942916" cy="2389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535775" y="480475"/>
            <a:ext cx="5197200" cy="7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3000"/>
              <a:buNone/>
            </a:pPr>
            <a:r>
              <a:rPr lang="en-US" sz="3600">
                <a:solidFill>
                  <a:srgbClr val="FB8C00"/>
                </a:solidFill>
              </a:rPr>
              <a:t>Main Hypotheses :</a:t>
            </a:r>
            <a:endParaRPr sz="2400">
              <a:solidFill>
                <a:srgbClr val="FB8C00"/>
              </a:solidFill>
            </a:endParaRPr>
          </a:p>
        </p:txBody>
      </p:sp>
      <p:sp>
        <p:nvSpPr>
          <p:cNvPr id="74" name="Google Shape;74;p13"/>
          <p:cNvSpPr txBox="1">
            <a:spLocks noGrp="1"/>
          </p:cNvSpPr>
          <p:nvPr>
            <p:ph type="title" idx="4294967295"/>
          </p:nvPr>
        </p:nvSpPr>
        <p:spPr>
          <a:xfrm>
            <a:off x="535775" y="1480150"/>
            <a:ext cx="5905366" cy="3067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lt1"/>
              </a:buClr>
              <a:buSzPts val="1800"/>
              <a:buChar char="●"/>
            </a:pPr>
            <a:r>
              <a:rPr lang="en-US" sz="1800" b="0" dirty="0">
                <a:solidFill>
                  <a:schemeClr val="lt1"/>
                </a:solidFill>
              </a:rPr>
              <a:t>Can we coordinate cluster of images using the tweet’s texts?</a:t>
            </a:r>
            <a:endParaRPr sz="1800" b="0" dirty="0">
              <a:solidFill>
                <a:schemeClr val="lt1"/>
              </a:solidFill>
            </a:endParaRPr>
          </a:p>
          <a:p>
            <a:pPr marL="457200" lvl="0" indent="-342900" algn="l" rtl="0">
              <a:lnSpc>
                <a:spcPct val="115000"/>
              </a:lnSpc>
              <a:spcBef>
                <a:spcPts val="0"/>
              </a:spcBef>
              <a:spcAft>
                <a:spcPts val="0"/>
              </a:spcAft>
              <a:buClr>
                <a:schemeClr val="lt1"/>
              </a:buClr>
              <a:buSzPts val="1800"/>
              <a:buChar char="●"/>
            </a:pPr>
            <a:r>
              <a:rPr lang="en-US" sz="1800" b="0" dirty="0">
                <a:solidFill>
                  <a:schemeClr val="lt1"/>
                </a:solidFill>
              </a:rPr>
              <a:t>Can we provide an input distribution ( expected distribution ) and get an interesting response?  </a:t>
            </a:r>
            <a:endParaRPr sz="1800" b="0" dirty="0">
              <a:solidFill>
                <a:schemeClr val="lt1"/>
              </a:solidFill>
            </a:endParaRPr>
          </a:p>
          <a:p>
            <a:pPr marL="457200" lvl="0" indent="-342900" algn="l" rtl="0">
              <a:lnSpc>
                <a:spcPct val="115000"/>
              </a:lnSpc>
              <a:spcBef>
                <a:spcPts val="0"/>
              </a:spcBef>
              <a:spcAft>
                <a:spcPts val="0"/>
              </a:spcAft>
              <a:buClr>
                <a:schemeClr val="lt1"/>
              </a:buClr>
              <a:buSzPts val="1800"/>
              <a:buChar char="●"/>
            </a:pPr>
            <a:r>
              <a:rPr lang="en-US" sz="1800" b="0" dirty="0">
                <a:solidFill>
                  <a:schemeClr val="lt1"/>
                </a:solidFill>
              </a:rPr>
              <a:t>Can we investigate the hashtag co-occurrence (pairwise) relationships and find how media files may change the narrative?</a:t>
            </a:r>
            <a:br>
              <a:rPr lang="en-US" sz="1800" b="0" dirty="0">
                <a:solidFill>
                  <a:schemeClr val="lt1"/>
                </a:solidFill>
              </a:rPr>
            </a:br>
            <a:endParaRPr sz="1800" b="0" dirty="0">
              <a:solidFill>
                <a:schemeClr val="lt1"/>
              </a:solidFill>
            </a:endParaRPr>
          </a:p>
          <a:p>
            <a:pPr marL="0" lvl="0" indent="0" algn="l" rtl="0">
              <a:lnSpc>
                <a:spcPct val="115000"/>
              </a:lnSpc>
              <a:spcBef>
                <a:spcPts val="1600"/>
              </a:spcBef>
              <a:spcAft>
                <a:spcPts val="0"/>
              </a:spcAft>
              <a:buSzPts val="1100"/>
              <a:buNone/>
            </a:pPr>
            <a:endParaRPr sz="1800" b="0" dirty="0">
              <a:solidFill>
                <a:schemeClr val="lt1"/>
              </a:solidFill>
            </a:endParaRPr>
          </a:p>
          <a:p>
            <a:pPr marL="0" lvl="0" indent="0" algn="l" rtl="0">
              <a:lnSpc>
                <a:spcPct val="115000"/>
              </a:lnSpc>
              <a:spcBef>
                <a:spcPts val="1600"/>
              </a:spcBef>
              <a:spcAft>
                <a:spcPts val="0"/>
              </a:spcAft>
              <a:buSzPts val="1100"/>
              <a:buNone/>
            </a:pPr>
            <a:endParaRPr sz="1800" b="0" dirty="0">
              <a:solidFill>
                <a:schemeClr val="lt1"/>
              </a:solidFill>
            </a:endParaRPr>
          </a:p>
          <a:p>
            <a:pPr marL="0" lvl="0" indent="0" algn="l" rtl="0">
              <a:lnSpc>
                <a:spcPct val="115000"/>
              </a:lnSpc>
              <a:spcBef>
                <a:spcPts val="1600"/>
              </a:spcBef>
              <a:spcAft>
                <a:spcPts val="0"/>
              </a:spcAft>
              <a:buSzPts val="1100"/>
              <a:buNone/>
            </a:pPr>
            <a:endParaRPr sz="1800" b="0" dirty="0">
              <a:solidFill>
                <a:schemeClr val="lt1"/>
              </a:solidFill>
            </a:endParaRPr>
          </a:p>
          <a:p>
            <a:pPr marL="0" lvl="0" indent="0" algn="l" rtl="0">
              <a:lnSpc>
                <a:spcPct val="115000"/>
              </a:lnSpc>
              <a:spcBef>
                <a:spcPts val="1600"/>
              </a:spcBef>
              <a:spcAft>
                <a:spcPts val="0"/>
              </a:spcAft>
              <a:buSzPts val="1100"/>
              <a:buNone/>
            </a:pPr>
            <a:r>
              <a:rPr lang="en-US" sz="1800" b="0" dirty="0">
                <a:solidFill>
                  <a:schemeClr val="lt1"/>
                </a:solidFill>
              </a:rPr>
              <a:t> </a:t>
            </a:r>
            <a:endParaRPr sz="1800" b="0" dirty="0">
              <a:solidFill>
                <a:schemeClr val="lt1"/>
              </a:solidFill>
            </a:endParaRPr>
          </a:p>
          <a:p>
            <a:pPr marL="0" lvl="0" indent="0" algn="l" rtl="0">
              <a:lnSpc>
                <a:spcPct val="115000"/>
              </a:lnSpc>
              <a:spcBef>
                <a:spcPts val="1600"/>
              </a:spcBef>
              <a:spcAft>
                <a:spcPts val="0"/>
              </a:spcAft>
              <a:buClr>
                <a:schemeClr val="dk2"/>
              </a:buClr>
              <a:buSzPts val="1100"/>
              <a:buFont typeface="Arial"/>
              <a:buNone/>
            </a:pPr>
            <a:endParaRPr sz="1800" b="0" dirty="0">
              <a:solidFill>
                <a:schemeClr val="lt1"/>
              </a:solidFill>
            </a:endParaRPr>
          </a:p>
          <a:p>
            <a:pPr marL="0" lvl="0" indent="0" algn="l" rtl="0">
              <a:lnSpc>
                <a:spcPct val="115000"/>
              </a:lnSpc>
              <a:spcBef>
                <a:spcPts val="1600"/>
              </a:spcBef>
              <a:spcAft>
                <a:spcPts val="1600"/>
              </a:spcAft>
              <a:buSzPts val="3000"/>
              <a:buNone/>
            </a:pPr>
            <a:br>
              <a:rPr lang="en-US" sz="1800" b="0" dirty="0">
                <a:latin typeface="Raleway"/>
                <a:ea typeface="Raleway"/>
                <a:cs typeface="Raleway"/>
                <a:sym typeface="Raleway"/>
              </a:rPr>
            </a:br>
            <a:br>
              <a:rPr lang="en-US" sz="1800" b="0" dirty="0">
                <a:latin typeface="Raleway"/>
                <a:ea typeface="Raleway"/>
                <a:cs typeface="Raleway"/>
                <a:sym typeface="Raleway"/>
              </a:rPr>
            </a:br>
            <a:br>
              <a:rPr lang="en-US" sz="1700" dirty="0">
                <a:latin typeface="Raleway"/>
                <a:ea typeface="Raleway"/>
                <a:cs typeface="Raleway"/>
                <a:sym typeface="Raleway"/>
              </a:rPr>
            </a:br>
            <a:br>
              <a:rPr lang="en-US" sz="1800" b="0" dirty="0">
                <a:latin typeface="Raleway"/>
                <a:ea typeface="Raleway"/>
                <a:cs typeface="Raleway"/>
                <a:sym typeface="Raleway"/>
              </a:rPr>
            </a:br>
            <a:r>
              <a:rPr lang="en-US" sz="1800" b="0" dirty="0">
                <a:latin typeface="Raleway"/>
                <a:ea typeface="Raleway"/>
                <a:cs typeface="Raleway"/>
                <a:sym typeface="Raleway"/>
              </a:rPr>
              <a:t> </a:t>
            </a:r>
            <a:endParaRPr sz="1700" dirty="0">
              <a:latin typeface="Raleway"/>
              <a:ea typeface="Raleway"/>
              <a:cs typeface="Raleway"/>
              <a:sym typeface="Raleway"/>
            </a:endParaRPr>
          </a:p>
        </p:txBody>
      </p:sp>
      <p:pic>
        <p:nvPicPr>
          <p:cNvPr id="2" name="Picture 1">
            <a:extLst>
              <a:ext uri="{FF2B5EF4-FFF2-40B4-BE49-F238E27FC236}">
                <a16:creationId xmlns:a16="http://schemas.microsoft.com/office/drawing/2014/main" id="{93C88DF2-AE1A-480B-9581-8AF75BF3A9AC}"/>
              </a:ext>
            </a:extLst>
          </p:cNvPr>
          <p:cNvPicPr>
            <a:picLocks noChangeAspect="1"/>
          </p:cNvPicPr>
          <p:nvPr/>
        </p:nvPicPr>
        <p:blipFill>
          <a:blip r:embed="rId3"/>
          <a:stretch>
            <a:fillRect/>
          </a:stretch>
        </p:blipFill>
        <p:spPr>
          <a:xfrm>
            <a:off x="6787403" y="1580586"/>
            <a:ext cx="1714500" cy="2095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90325" y="413850"/>
            <a:ext cx="8451600" cy="161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4800"/>
              <a:buFont typeface="Arial"/>
              <a:buNone/>
            </a:pPr>
            <a:r>
              <a:rPr lang="en-US" sz="3200" dirty="0">
                <a:solidFill>
                  <a:srgbClr val="FB8C00"/>
                </a:solidFill>
              </a:rPr>
              <a:t>Data Preparation</a:t>
            </a:r>
            <a:endParaRPr sz="3200" dirty="0">
              <a:solidFill>
                <a:srgbClr val="FB8C00"/>
              </a:solidFill>
            </a:endParaRPr>
          </a:p>
        </p:txBody>
      </p:sp>
      <p:pic>
        <p:nvPicPr>
          <p:cNvPr id="4" name="image9.png">
            <a:extLst>
              <a:ext uri="{FF2B5EF4-FFF2-40B4-BE49-F238E27FC236}">
                <a16:creationId xmlns:a16="http://schemas.microsoft.com/office/drawing/2014/main" id="{9C981549-5133-4AD4-A3F2-15E018C680F8}"/>
              </a:ext>
            </a:extLst>
          </p:cNvPr>
          <p:cNvPicPr/>
          <p:nvPr/>
        </p:nvPicPr>
        <p:blipFill>
          <a:blip r:embed="rId3"/>
          <a:srcRect/>
          <a:stretch>
            <a:fillRect/>
          </a:stretch>
        </p:blipFill>
        <p:spPr>
          <a:xfrm>
            <a:off x="1163172" y="1390519"/>
            <a:ext cx="6979022" cy="1279462"/>
          </a:xfrm>
          <a:prstGeom prst="rect">
            <a:avLst/>
          </a:prstGeom>
          <a:ln/>
        </p:spPr>
      </p:pic>
      <p:pic>
        <p:nvPicPr>
          <p:cNvPr id="3084" name="Picture 12" descr="amazon, copy, database, redshift icon">
            <a:extLst>
              <a:ext uri="{FF2B5EF4-FFF2-40B4-BE49-F238E27FC236}">
                <a16:creationId xmlns:a16="http://schemas.microsoft.com/office/drawing/2014/main" id="{EE3E0938-97AE-4169-8840-C25757535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183" y="2571750"/>
            <a:ext cx="2588558" cy="2588558"/>
          </a:xfrm>
          <a:prstGeom prst="rect">
            <a:avLst/>
          </a:prstGeom>
          <a:noFill/>
          <a:extLst>
            <a:ext uri="{909E8E84-426E-40DD-AFC4-6F175D3DCCD1}">
              <a14:hiddenFill xmlns:a14="http://schemas.microsoft.com/office/drawing/2010/main">
                <a:solidFill>
                  <a:srgbClr val="FFFFFF"/>
                </a:solidFill>
              </a14:hiddenFill>
            </a:ext>
          </a:extLst>
        </p:spPr>
      </p:pic>
      <p:pic>
        <p:nvPicPr>
          <p:cNvPr id="14" name="Google Shape;68;p12" descr="Image result for twitter logo">
            <a:extLst>
              <a:ext uri="{FF2B5EF4-FFF2-40B4-BE49-F238E27FC236}">
                <a16:creationId xmlns:a16="http://schemas.microsoft.com/office/drawing/2014/main" id="{EDC0992C-281A-49CD-905A-F62F5D907EAB}"/>
              </a:ext>
            </a:extLst>
          </p:cNvPr>
          <p:cNvPicPr preferRelativeResize="0"/>
          <p:nvPr/>
        </p:nvPicPr>
        <p:blipFill rotWithShape="1">
          <a:blip r:embed="rId5">
            <a:alphaModFix/>
          </a:blip>
          <a:srcRect/>
          <a:stretch/>
        </p:blipFill>
        <p:spPr>
          <a:xfrm>
            <a:off x="466294" y="2944906"/>
            <a:ext cx="3029941" cy="1707776"/>
          </a:xfrm>
          <a:prstGeom prst="rect">
            <a:avLst/>
          </a:prstGeom>
          <a:noFill/>
          <a:ln>
            <a:noFill/>
          </a:ln>
        </p:spPr>
      </p:pic>
      <p:pic>
        <p:nvPicPr>
          <p:cNvPr id="3086" name="Picture 14" descr="database, dbms, postgres, relational, server, sql icon">
            <a:extLst>
              <a:ext uri="{FF2B5EF4-FFF2-40B4-BE49-F238E27FC236}">
                <a16:creationId xmlns:a16="http://schemas.microsoft.com/office/drawing/2014/main" id="{9028B876-A28D-44B4-822D-08D0ABC5AF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235" y="3006919"/>
            <a:ext cx="2048436" cy="20484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90325" y="413850"/>
            <a:ext cx="8451600" cy="161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4800"/>
              <a:buFont typeface="Arial"/>
              <a:buNone/>
            </a:pPr>
            <a:r>
              <a:rPr lang="en-US" sz="3200">
                <a:solidFill>
                  <a:srgbClr val="FB8C00"/>
                </a:solidFill>
              </a:rPr>
              <a:t>Solutions Architecture</a:t>
            </a:r>
            <a:endParaRPr sz="3200">
              <a:solidFill>
                <a:srgbClr val="FB8C00"/>
              </a:solidFill>
            </a:endParaRPr>
          </a:p>
        </p:txBody>
      </p:sp>
      <p:pic>
        <p:nvPicPr>
          <p:cNvPr id="121" name="Google Shape;121;p20"/>
          <p:cNvPicPr preferRelativeResize="0"/>
          <p:nvPr/>
        </p:nvPicPr>
        <p:blipFill>
          <a:blip r:embed="rId3">
            <a:alphaModFix/>
          </a:blip>
          <a:stretch>
            <a:fillRect/>
          </a:stretch>
        </p:blipFill>
        <p:spPr>
          <a:xfrm>
            <a:off x="1226850" y="1115100"/>
            <a:ext cx="6231924" cy="3613475"/>
          </a:xfrm>
          <a:prstGeom prst="rect">
            <a:avLst/>
          </a:prstGeom>
          <a:noFill/>
          <a:ln>
            <a:noFill/>
          </a:ln>
        </p:spPr>
      </p:pic>
    </p:spTree>
    <p:extLst>
      <p:ext uri="{BB962C8B-B14F-4D97-AF65-F5344CB8AC3E}">
        <p14:creationId xmlns:p14="http://schemas.microsoft.com/office/powerpoint/2010/main" val="383303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290325" y="413850"/>
            <a:ext cx="8451600" cy="161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4800"/>
              <a:buFont typeface="Arial"/>
              <a:buNone/>
            </a:pPr>
            <a:r>
              <a:rPr lang="en-US" sz="3200">
                <a:solidFill>
                  <a:srgbClr val="FB8C00"/>
                </a:solidFill>
              </a:rPr>
              <a:t>Database Schema</a:t>
            </a:r>
            <a:endParaRPr sz="3200">
              <a:solidFill>
                <a:srgbClr val="FB8C00"/>
              </a:solidFill>
            </a:endParaRPr>
          </a:p>
        </p:txBody>
      </p:sp>
      <p:pic>
        <p:nvPicPr>
          <p:cNvPr id="127" name="Google Shape;127;p21"/>
          <p:cNvPicPr preferRelativeResize="0"/>
          <p:nvPr/>
        </p:nvPicPr>
        <p:blipFill>
          <a:blip r:embed="rId3">
            <a:alphaModFix/>
          </a:blip>
          <a:stretch>
            <a:fillRect/>
          </a:stretch>
        </p:blipFill>
        <p:spPr>
          <a:xfrm>
            <a:off x="1192300" y="1198400"/>
            <a:ext cx="6717048" cy="3693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290325" y="413850"/>
            <a:ext cx="8451600" cy="161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4800"/>
              <a:buFont typeface="Arial"/>
              <a:buNone/>
            </a:pPr>
            <a:r>
              <a:rPr lang="en-US" sz="3200" dirty="0">
                <a:solidFill>
                  <a:srgbClr val="FB8C00"/>
                </a:solidFill>
              </a:rPr>
              <a:t>Status of Tables in DB </a:t>
            </a:r>
            <a:r>
              <a:rPr lang="en-US" sz="1600" dirty="0">
                <a:solidFill>
                  <a:srgbClr val="FB8C00"/>
                </a:solidFill>
              </a:rPr>
              <a:t>( Dec 2019 )</a:t>
            </a:r>
            <a:endParaRPr sz="1600" dirty="0">
              <a:solidFill>
                <a:srgbClr val="FB8C00"/>
              </a:solidFill>
            </a:endParaRPr>
          </a:p>
        </p:txBody>
      </p:sp>
      <p:sp>
        <p:nvSpPr>
          <p:cNvPr id="133" name="Google Shape;133;p22"/>
          <p:cNvSpPr txBox="1">
            <a:spLocks noGrp="1"/>
          </p:cNvSpPr>
          <p:nvPr>
            <p:ph type="title"/>
          </p:nvPr>
        </p:nvSpPr>
        <p:spPr>
          <a:xfrm>
            <a:off x="325550" y="990850"/>
            <a:ext cx="8013600" cy="247176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900" b="0" dirty="0"/>
          </a:p>
          <a:p>
            <a:pPr marL="457200" lvl="0" indent="0" algn="l" rtl="0">
              <a:lnSpc>
                <a:spcPct val="100000"/>
              </a:lnSpc>
              <a:spcBef>
                <a:spcPts val="0"/>
              </a:spcBef>
              <a:spcAft>
                <a:spcPts val="0"/>
              </a:spcAft>
              <a:buClr>
                <a:schemeClr val="dk2"/>
              </a:buClr>
              <a:buSzPts val="1100"/>
              <a:buFont typeface="Arial"/>
              <a:buNone/>
            </a:pPr>
            <a:br>
              <a:rPr lang="en-US" sz="900" b="0" dirty="0"/>
            </a:br>
            <a:br>
              <a:rPr lang="en-US" sz="900" b="0" dirty="0"/>
            </a:br>
            <a:br>
              <a:rPr lang="en-US" sz="900" b="0" dirty="0"/>
            </a:br>
            <a:br>
              <a:rPr lang="en-US" sz="900" b="0" dirty="0"/>
            </a:br>
            <a:br>
              <a:rPr lang="en-US" sz="900" b="0" dirty="0"/>
            </a:br>
            <a:br>
              <a:rPr lang="en-US" sz="900" b="0" dirty="0"/>
            </a:br>
            <a:br>
              <a:rPr lang="en-US" sz="900" b="0" dirty="0"/>
            </a:br>
            <a:br>
              <a:rPr lang="en-US" sz="900" b="0" dirty="0"/>
            </a:br>
            <a:br>
              <a:rPr lang="en-US" sz="900" b="0" dirty="0"/>
            </a:br>
            <a:br>
              <a:rPr lang="en-US" sz="900" b="0" dirty="0"/>
            </a:br>
            <a:br>
              <a:rPr lang="en-US" sz="900" b="0" dirty="0"/>
            </a:br>
            <a:endParaRPr lang="en-US" sz="900" b="0" dirty="0"/>
          </a:p>
          <a:p>
            <a:pPr marL="457200" lvl="0" indent="0" algn="l" rtl="0">
              <a:lnSpc>
                <a:spcPct val="100000"/>
              </a:lnSpc>
              <a:spcBef>
                <a:spcPts val="0"/>
              </a:spcBef>
              <a:spcAft>
                <a:spcPts val="0"/>
              </a:spcAft>
              <a:buClr>
                <a:schemeClr val="dk2"/>
              </a:buClr>
              <a:buSzPts val="1100"/>
              <a:buFont typeface="Arial"/>
              <a:buNone/>
            </a:pPr>
            <a:endParaRPr lang="en-US" sz="900" b="0" dirty="0"/>
          </a:p>
          <a:p>
            <a:pPr marL="457200" lvl="0" indent="0" algn="l" rtl="0">
              <a:lnSpc>
                <a:spcPct val="100000"/>
              </a:lnSpc>
              <a:spcBef>
                <a:spcPts val="0"/>
              </a:spcBef>
              <a:spcAft>
                <a:spcPts val="0"/>
              </a:spcAft>
              <a:buSzPts val="4800"/>
              <a:buNone/>
            </a:pPr>
            <a:endParaRPr lang="en-US" sz="900" b="0" dirty="0"/>
          </a:p>
        </p:txBody>
      </p:sp>
      <p:graphicFrame>
        <p:nvGraphicFramePr>
          <p:cNvPr id="3" name="Table 2">
            <a:extLst>
              <a:ext uri="{FF2B5EF4-FFF2-40B4-BE49-F238E27FC236}">
                <a16:creationId xmlns:a16="http://schemas.microsoft.com/office/drawing/2014/main" id="{D70A4361-47AF-4B34-9E7C-FCCA548C120E}"/>
              </a:ext>
            </a:extLst>
          </p:cNvPr>
          <p:cNvGraphicFramePr>
            <a:graphicFrameLocks noGrp="1"/>
          </p:cNvGraphicFramePr>
          <p:nvPr>
            <p:extLst>
              <p:ext uri="{D42A27DB-BD31-4B8C-83A1-F6EECF244321}">
                <p14:modId xmlns:p14="http://schemas.microsoft.com/office/powerpoint/2010/main" val="3617168433"/>
              </p:ext>
            </p:extLst>
          </p:nvPr>
        </p:nvGraphicFramePr>
        <p:xfrm>
          <a:off x="961466" y="1385048"/>
          <a:ext cx="6979022" cy="1983440"/>
        </p:xfrm>
        <a:graphic>
          <a:graphicData uri="http://schemas.openxmlformats.org/drawingml/2006/table">
            <a:tbl>
              <a:tblPr/>
              <a:tblGrid>
                <a:gridCol w="3033707">
                  <a:extLst>
                    <a:ext uri="{9D8B030D-6E8A-4147-A177-3AD203B41FA5}">
                      <a16:colId xmlns:a16="http://schemas.microsoft.com/office/drawing/2014/main" val="4274965927"/>
                    </a:ext>
                  </a:extLst>
                </a:gridCol>
                <a:gridCol w="3945315">
                  <a:extLst>
                    <a:ext uri="{9D8B030D-6E8A-4147-A177-3AD203B41FA5}">
                      <a16:colId xmlns:a16="http://schemas.microsoft.com/office/drawing/2014/main" val="4108351876"/>
                    </a:ext>
                  </a:extLst>
                </a:gridCol>
              </a:tblGrid>
              <a:tr h="396688">
                <a:tc>
                  <a:txBody>
                    <a:bodyPr/>
                    <a:lstStyle/>
                    <a:p>
                      <a:pPr marL="0" marR="0">
                        <a:lnSpc>
                          <a:spcPct val="115000"/>
                        </a:lnSpc>
                        <a:spcBef>
                          <a:spcPts val="0"/>
                        </a:spcBef>
                        <a:spcAft>
                          <a:spcPts val="0"/>
                        </a:spcAft>
                      </a:pPr>
                      <a:r>
                        <a:rPr lang="en-US" sz="1200" dirty="0">
                          <a:solidFill>
                            <a:schemeClr val="bg1"/>
                          </a:solidFill>
                          <a:effectLst/>
                          <a:latin typeface="Raleway" panose="020B0604020202020204" charset="0"/>
                          <a:ea typeface="Calibri" panose="020F0502020204030204" pitchFamily="34" charset="0"/>
                        </a:rPr>
                        <a:t>Users</a:t>
                      </a:r>
                      <a:endParaRPr lang="en-US" sz="1100" dirty="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chemeClr val="bg1"/>
                          </a:solidFill>
                          <a:effectLst/>
                          <a:latin typeface="Raleway" panose="020B0604020202020204" charset="0"/>
                          <a:ea typeface="Calibri" panose="020F0502020204030204" pitchFamily="34" charset="0"/>
                        </a:rPr>
                        <a:t>2,473,910</a:t>
                      </a:r>
                      <a:endParaRPr lang="en-US" sz="110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77993"/>
                  </a:ext>
                </a:extLst>
              </a:tr>
              <a:tr h="396688">
                <a:tc>
                  <a:txBody>
                    <a:bodyPr/>
                    <a:lstStyle/>
                    <a:p>
                      <a:pPr marL="0" marR="0">
                        <a:lnSpc>
                          <a:spcPct val="115000"/>
                        </a:lnSpc>
                        <a:spcBef>
                          <a:spcPts val="0"/>
                        </a:spcBef>
                        <a:spcAft>
                          <a:spcPts val="0"/>
                        </a:spcAft>
                      </a:pPr>
                      <a:r>
                        <a:rPr lang="en-US" sz="1200">
                          <a:solidFill>
                            <a:schemeClr val="bg1"/>
                          </a:solidFill>
                          <a:effectLst/>
                          <a:latin typeface="Raleway" panose="020B0604020202020204" charset="0"/>
                          <a:ea typeface="Calibri" panose="020F0502020204030204" pitchFamily="34" charset="0"/>
                        </a:rPr>
                        <a:t>Tweet</a:t>
                      </a:r>
                      <a:endParaRPr lang="en-US" sz="110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chemeClr val="bg1"/>
                          </a:solidFill>
                          <a:effectLst/>
                          <a:latin typeface="Raleway" panose="020B0604020202020204" charset="0"/>
                          <a:ea typeface="Calibri" panose="020F0502020204030204" pitchFamily="34" charset="0"/>
                        </a:rPr>
                        <a:t>22,958,670</a:t>
                      </a:r>
                      <a:endParaRPr lang="en-US" sz="110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233388"/>
                  </a:ext>
                </a:extLst>
              </a:tr>
              <a:tr h="396688">
                <a:tc>
                  <a:txBody>
                    <a:bodyPr/>
                    <a:lstStyle/>
                    <a:p>
                      <a:pPr marL="0" marR="0">
                        <a:lnSpc>
                          <a:spcPct val="115000"/>
                        </a:lnSpc>
                        <a:spcBef>
                          <a:spcPts val="0"/>
                        </a:spcBef>
                        <a:spcAft>
                          <a:spcPts val="0"/>
                        </a:spcAft>
                      </a:pPr>
                      <a:r>
                        <a:rPr lang="en-US" sz="1200" dirty="0">
                          <a:solidFill>
                            <a:schemeClr val="bg1"/>
                          </a:solidFill>
                          <a:effectLst/>
                          <a:latin typeface="Raleway" panose="020B0604020202020204" charset="0"/>
                          <a:ea typeface="Calibri" panose="020F0502020204030204" pitchFamily="34" charset="0"/>
                        </a:rPr>
                        <a:t>Media</a:t>
                      </a:r>
                      <a:endParaRPr lang="en-US" sz="1100" dirty="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chemeClr val="bg1"/>
                          </a:solidFill>
                          <a:effectLst/>
                          <a:latin typeface="Raleway" panose="020B0604020202020204" charset="0"/>
                          <a:ea typeface="Calibri" panose="020F0502020204030204" pitchFamily="34" charset="0"/>
                        </a:rPr>
                        <a:t>664,932</a:t>
                      </a:r>
                      <a:endParaRPr lang="en-US" sz="1100" dirty="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999955"/>
                  </a:ext>
                </a:extLst>
              </a:tr>
              <a:tr h="396688">
                <a:tc>
                  <a:txBody>
                    <a:bodyPr/>
                    <a:lstStyle/>
                    <a:p>
                      <a:pPr marL="0" marR="0">
                        <a:lnSpc>
                          <a:spcPct val="115000"/>
                        </a:lnSpc>
                        <a:spcBef>
                          <a:spcPts val="0"/>
                        </a:spcBef>
                        <a:spcAft>
                          <a:spcPts val="0"/>
                        </a:spcAft>
                      </a:pPr>
                      <a:r>
                        <a:rPr lang="en-US" sz="1200">
                          <a:solidFill>
                            <a:schemeClr val="bg1"/>
                          </a:solidFill>
                          <a:effectLst/>
                          <a:latin typeface="Raleway" panose="020B0604020202020204" charset="0"/>
                          <a:ea typeface="Calibri" panose="020F0502020204030204" pitchFamily="34" charset="0"/>
                        </a:rPr>
                        <a:t>Hashtags</a:t>
                      </a:r>
                      <a:endParaRPr lang="en-US" sz="110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chemeClr val="bg1"/>
                          </a:solidFill>
                          <a:effectLst/>
                          <a:latin typeface="Raleway" panose="020B0604020202020204" charset="0"/>
                          <a:ea typeface="Calibri" panose="020F0502020204030204" pitchFamily="34" charset="0"/>
                        </a:rPr>
                        <a:t>2,308,751</a:t>
                      </a:r>
                      <a:endParaRPr lang="en-US" sz="110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439255"/>
                  </a:ext>
                </a:extLst>
              </a:tr>
              <a:tr h="396688">
                <a:tc>
                  <a:txBody>
                    <a:bodyPr/>
                    <a:lstStyle/>
                    <a:p>
                      <a:pPr marL="0" marR="0">
                        <a:lnSpc>
                          <a:spcPct val="115000"/>
                        </a:lnSpc>
                        <a:spcBef>
                          <a:spcPts val="0"/>
                        </a:spcBef>
                        <a:spcAft>
                          <a:spcPts val="0"/>
                        </a:spcAft>
                      </a:pPr>
                      <a:r>
                        <a:rPr lang="en-US" sz="1200" dirty="0">
                          <a:solidFill>
                            <a:schemeClr val="bg1"/>
                          </a:solidFill>
                          <a:effectLst/>
                          <a:latin typeface="Raleway" panose="020B0604020202020204" charset="0"/>
                          <a:ea typeface="Calibri" panose="020F0502020204030204" pitchFamily="34" charset="0"/>
                        </a:rPr>
                        <a:t>User Mentions</a:t>
                      </a:r>
                      <a:endParaRPr lang="en-US" sz="1100" dirty="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chemeClr val="bg1"/>
                          </a:solidFill>
                          <a:effectLst/>
                          <a:latin typeface="Raleway" panose="020B0604020202020204" charset="0"/>
                          <a:ea typeface="Calibri" panose="020F0502020204030204" pitchFamily="34" charset="0"/>
                        </a:rPr>
                        <a:t>31,520,555</a:t>
                      </a:r>
                      <a:endParaRPr lang="en-US" sz="1100" dirty="0">
                        <a:solidFill>
                          <a:schemeClr val="bg1"/>
                        </a:solidFill>
                        <a:effectLst/>
                        <a:latin typeface="Raleway" panose="020B0604020202020204" charset="0"/>
                        <a:ea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703414"/>
                  </a:ext>
                </a:extLst>
              </a:tr>
            </a:tbl>
          </a:graphicData>
        </a:graphic>
      </p:graphicFrame>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On-screen Show (16:9)</PresentationFormat>
  <Paragraphs>207</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Raleway</vt:lpstr>
      <vt:lpstr>Arial</vt:lpstr>
      <vt:lpstr>Lato</vt:lpstr>
      <vt:lpstr>Swiss</vt:lpstr>
      <vt:lpstr>Social Media Data Analysis</vt:lpstr>
      <vt:lpstr>Project Focus:</vt:lpstr>
      <vt:lpstr>Why Twitter?</vt:lpstr>
      <vt:lpstr>Stake Holders and Business Value </vt:lpstr>
      <vt:lpstr>Main Hypotheses :</vt:lpstr>
      <vt:lpstr>Data Preparation</vt:lpstr>
      <vt:lpstr>Solutions Architecture</vt:lpstr>
      <vt:lpstr>Database Schema</vt:lpstr>
      <vt:lpstr>Status of Tables in DB ( Dec 2019 )</vt:lpstr>
      <vt:lpstr>Data Distribution</vt:lpstr>
      <vt:lpstr>Feature Engineering </vt:lpstr>
      <vt:lpstr>Feature Engineering </vt:lpstr>
      <vt:lpstr> Analysis Methods</vt:lpstr>
      <vt:lpstr>Analysis Method 1) Images </vt:lpstr>
      <vt:lpstr> </vt:lpstr>
      <vt:lpstr> Image feature extraction did not reveal any new insight Extracted 80 different object classes in the initial 2K image dataset Mostly found persons in 90% of images Other objects are ‘tie’, few animals etc. </vt:lpstr>
      <vt:lpstr>Analysis Method 2)   Tweet Topics</vt:lpstr>
      <vt:lpstr> </vt:lpstr>
      <vt:lpstr>Preprocessing: Removed URLs, RT, CC, hashtags, mentions, numbers, extra white-space)  NMF (generalized Kullback-Leibler divergence):  Topic #0: like got thats said way better little looks looking talking aint true tell ass jay dog bad family post feel Topic #1: love ce titre men thanks fucking hate story sure miss queen shes thread forever talk watching share comes hope gotta Topic #2: im shit twitter fuck going come trying tweet yes tonight lol retweet party wrong gonna mood stay niggas told lmao Topic #3: new video best week ive live seen ill start favorite free season help home right gets hit friend team internet Topic #4: happy birthday year baby th years old beautiful king st weekend august friday mother today michael died makes greatest jackson Topic #5: time know life make stop just president youre lets girl let took didnt play says lost hes end remember american Topic #6: trump great thank architecture fight save following wasnt followed link maga america nation patriots african country afro brets donald south Topic #7: good look work morning real world god oh heres night guy damn getting guys did whats check class boy killing Topic #8: people dont black man really white say need right want vs big think isnt women hurricane bernie word jayz photo Topic #9: day yall today watch ready thing game coming nigga popeyes entire school thought years ago theres long spot wants sound </vt:lpstr>
      <vt:lpstr> LDA  Topic #0: good day white make thing week men morning th didnt ive ready bernie remember word house hell hot august kind Topic #1: like people know video years think thats thank real god hes hurricane nigga oh took start home history true retweet Topic #2: happy going birthday world lets ce titre american dog help hate king news wow hit gets change friday thread amazing Topic #3: got work come fuck live coming getting heres jayz theyre dave nfl straight niggas link music hear kid friends story Topic #4: dont trump president save says african end food makes beautiful lost family left favorite days yes check bu making past Topic #5: black time new right look like shit want hair old let tell tweet fucking ass looks feel killing wrong internet Topic #6: need youre watch stop year vs game ill seen guy gonna doesnt did believe thought things wanna rest racist pm Topic #7: great said twitter isnt fight st kids jay maga wasnt post following tonight damn country nation photo patriots experience stan Topic #8: im today say life women better school luxury little girl night america architecture trying free party ago support looking read Topic #9: love yall really man best just way big lol talking baby aint girls weekend thanks hard wait bad bitch died  </vt:lpstr>
      <vt:lpstr>Example:  Japanese fictional  characters in cluster 15 </vt:lpstr>
      <vt:lpstr> Bigram Analysis:</vt:lpstr>
      <vt:lpstr>Optimal number of topics for cluster 15</vt:lpstr>
      <vt:lpstr>Analysis  Method 3)  Semantic Structural Analysis of HashTags </vt:lpstr>
      <vt:lpstr> Steps taken in Semantic Analysis Identify segmented HashTags Identify Synonyms for each Segment Calculate JaccardIndex for a pair of HashTags as Intersection (Synonyms(H1),Synonyms(H2))/Union(Synonyms(H1),Synonyms(H2)) Compute the similarity as JaccordIndex if JaccardIndex &lt;0.5 else Max (JaccardIndex,levenshtein_similarity).  </vt:lpstr>
      <vt:lpstr> Sample results in 200k tweet dataset:  star : ['star' 'starfox' 'starlink'] voteblue2020 : ['voteblue2020' 'backtheblue'] falco : ['falco' 'falcolombardi'] knowthyself : ['knowthyself' 'detroitjazzfest'] aphia : ['aphia' 'qanon'] amazon : ['amazon' 'amazonrainforest'] michaeljackson : ['michaeljackson' 'michaeljacksonday' 'happybirthdaymichaeljackson'] liberalismisamentaldisease : ['liberalismisamentaldisease' 'netflixisajoke'] ontrumpstodolist : ['ontrumpstodolist' 'dosomething'] backfiretrump : ['backfiretrump' 'trump' 'trump2020'] obamaoutdidtrump : ['obamaoutdidtrump' 'trump' 'trump2020']  </vt:lpstr>
      <vt:lpstr> Sample results in 200k tweet dataset cont. schoolstrike4climate : ['schoolstrike4climate' 'climatestrike'] starlinkgame : ['starlinkgame' 'starlink'] hurricanedorian : ['hurricanedorian' 'hurricanedorian2019'] internationaldogday : ['internationaldogday' 'nationaldogday'] blacktwitter : ['blacktwitter' 'blackaugust' 'blackcommunity'] nintendoswitch : ['nintendoswitch' 'switch'] jayz : ['jayz' 'jayznfl'] powertv : ['powertv' 'powerpremiere'] thersday : ['thersday' 'teamday'] foxmccloud : ['foxmccloud' 'fox'] fridaythoughts : ['fridaythoughts' 'saturdaythoughts' 'thursdaythoughts'] art : ['art' 'nudeart'] adospolitics : ['adospolitics' 'ados' 'dosomething'] florida : ['florida' 'dorianflorida']   </vt:lpstr>
      <vt:lpstr>Analysis  Method 4)  Hashtag pairs (co-occurrence)</vt:lpstr>
      <vt:lpstr>This hypothesis analysis is partitioned into 3 phases:  Network of hashtag pairs and co-occurrence analysis.  Topic Model analysis on aggregated tweet texts per hashtag.   Topic Model analysis with media/non-media tweets distinction. </vt:lpstr>
      <vt:lpstr>This detector highlights any change of the hashtags topics when they co-occurred together. It also checks if media files (images, videos) are used to achieve this change of narrative.   Method design: Build and train a topic model (using NMF/LDA) based on aggregated tweets text per each hashtag (not per single tweet text). The aggregated text is cleaned before modeling by removing URLs, RT and cc,hashtags, mentions, double spacing, numbers, punctuations, and converting all to lowercase.    Apply topic modeling to generate a dominant topic per each single hashtag over its aggregated tweets text.   Calculate each hashtag weight based on the number of unique users that tweeted that hashtag    </vt:lpstr>
      <vt:lpstr>Aggregate all tweets texts of any 2 co-occurred hashtags in same tweets and that these tweets have associated media files. Then apply the topic modeling on the aggregated cleaned text.  Aggregate all tweets texts of any 2 co-occurred hashtags in same tweets and that these tweets don’t have associated media files. Then apply the topic modeling on the aggregated cleaned text.  Calculate the hashtags co-occurrence weight based on unique users who used these 2 hashtags jointly. This is done for both cases (media and no media).  Generate a new data frame for the common (interested) hashtags between the 2 cases of media and no media co-occurrences    </vt:lpstr>
      <vt:lpstr> </vt:lpstr>
      <vt:lpstr> </vt:lpstr>
      <vt:lpstr> </vt:lpstr>
      <vt:lpstr> </vt:lpstr>
      <vt:lpstr>Method 5) Community Analysis</vt:lpstr>
      <vt:lpstr> 20 communities are identified  </vt:lpstr>
      <vt:lpstr> K Value = 7  Hashtags: ['Ccot', 'Cult45', 'FoxAndFriends', 'KAG', 'KAG2020', 'MorningJoe', 'QAnon', 'TRUMP2020Landside', 'Tcot', 'Trump', 'Trump2020', 'Trump2020Landslide', 'WWG1GWA', 'WWG1WGA’] Topic 9 : ['impeachment', 'senate', 'democrats', 'gop', 'trial', 'republicans', 'dems', 'mcconnell', 'schiff', 'articles’]  Hashtags: ['IMPEACHMENTVOTE', 'IMPOTUS', 'IMPOTUS45', 'ImpeachAndRemove', 'ImpeachTrump', 'Impeached', 'Impeached45', 'ImpeachmentDay', 'ImpeachmentEve', 'MerryImpeachmas', 'RemoveTrump', 'TrumpImpeachment', 'impeached', 'impeachment’] Topic 9 : ['impeachment', 'senate', 'democrats', 'gop', 'trial', 'republicans', 'dems', 'mcconnell', 'schiff', 'articles’]  Hashtags: ['AMERICA', 'DonaldTrump', 'GOP', 'MAGA', 'TRUMP2020', 'TrumpLandslide2020', 'USA’] Topic 0 : ['trump', 'dont', 'another', 'say', 'amp', 'one', 'going', 'even', 'hes', 'believe’]  Hashtags: ['conservativememes', 'conservatives', 'democrats', 'libertarian', 'maga', 'meme', 'trump', 'usa’] Topic 0 : ['trump', 'dont', 'another', 'say', 'amp', 'one', 'going', 'even', 'hes', 'believe']  </vt:lpstr>
      <vt:lpstr> Partition vs K value  </vt:lpstr>
      <vt:lpstr> Optimal Topic vs K value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Data Analysis</dc:title>
  <cp:lastModifiedBy>Shirkhani, Amir (US)</cp:lastModifiedBy>
  <cp:revision>64</cp:revision>
  <dcterms:modified xsi:type="dcterms:W3CDTF">2020-06-05T20:57:10Z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989d4fd9-b018-49ca-9482-4baaf1cbebf2</vt:lpwstr>
  </property>
  <property fmtid="{D5CDD505-2E9C-101B-9397-08002B2CF9AE}" pid="3" name="Category">
    <vt:lpwstr>IU</vt:lpwstr>
  </property>
</Properties>
</file>