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9184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6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26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96200" y="4765280"/>
            <a:ext cx="40898700" cy="131367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96160" y="18138400"/>
            <a:ext cx="40898700" cy="50727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96160" y="7079200"/>
            <a:ext cx="40898700" cy="125664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96160" y="20174240"/>
            <a:ext cx="40898700" cy="83253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 algn="ctr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96160" y="13765440"/>
            <a:ext cx="40898700" cy="53877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96160" y="7375840"/>
            <a:ext cx="40898700" cy="218652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96160" y="7375840"/>
            <a:ext cx="19199700" cy="218652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195520" y="7375840"/>
            <a:ext cx="19199700" cy="218652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96160" y="3555840"/>
            <a:ext cx="13478400" cy="48363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28650" lvl="0" marL="4572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53200" y="2880960"/>
            <a:ext cx="30565500" cy="261813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9475" lIns="479475" spcFirstLastPara="1" rIns="479475" wrap="square" tIns="479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96160" y="7375840"/>
            <a:ext cx="40898700" cy="21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Char char="●"/>
              <a:defRPr sz="9400">
                <a:solidFill>
                  <a:schemeClr val="dk2"/>
                </a:solidFill>
              </a:defRPr>
            </a:lvl1pPr>
            <a:lvl2pPr indent="-692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2pPr>
            <a:lvl3pPr indent="-692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3pPr>
            <a:lvl4pPr indent="-692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4pPr>
            <a:lvl5pPr indent="-692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5pPr>
            <a:lvl6pPr indent="-692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6pPr>
            <a:lvl7pPr indent="-692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7pPr>
            <a:lvl8pPr indent="-692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8pPr>
            <a:lvl9pPr indent="-692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image" Target="../media/image2.jpg"/><Relationship Id="rId13" Type="http://schemas.openxmlformats.org/officeDocument/2006/relationships/image" Target="../media/image9.pn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hub.docker.com/repository/docker/workunit1/python39-r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7.png"/><Relationship Id="rId1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2871600" y="7031863"/>
            <a:ext cx="10144500" cy="1249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3111587" y="7262013"/>
            <a:ext cx="9664500" cy="119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Architecture</a:t>
            </a:r>
            <a:endParaRPr sz="8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Docker</a:t>
            </a:r>
            <a:endParaRPr sz="5000">
              <a:solidFill>
                <a:schemeClr val="dk1"/>
              </a:solidFill>
            </a:endParaRPr>
          </a:p>
          <a:p>
            <a:pPr indent="-546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●"/>
            </a:pPr>
            <a:r>
              <a:rPr lang="en" sz="5000">
                <a:solidFill>
                  <a:schemeClr val="dk1"/>
                </a:solidFill>
              </a:rPr>
              <a:t>Base image hosted on docker hub:</a:t>
            </a:r>
            <a:endParaRPr sz="5000">
              <a:solidFill>
                <a:schemeClr val="dk1"/>
              </a:solidFill>
            </a:endParaRPr>
          </a:p>
          <a:p>
            <a:pPr indent="-546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○"/>
            </a:pPr>
            <a:r>
              <a:rPr b="1" lang="en" sz="5000" u="sng">
                <a:solidFill>
                  <a:srgbClr val="82828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workunit1/python39-r</a:t>
            </a:r>
            <a:endParaRPr b="1" sz="5000">
              <a:solidFill>
                <a:schemeClr val="dk1"/>
              </a:solidFill>
            </a:endParaRPr>
          </a:p>
          <a:p>
            <a:pPr indent="-546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●"/>
            </a:pPr>
            <a:r>
              <a:rPr lang="en" sz="5000">
                <a:solidFill>
                  <a:schemeClr val="dk1"/>
                </a:solidFill>
              </a:rPr>
              <a:t>Local container add-ons:</a:t>
            </a:r>
            <a:endParaRPr sz="5000">
              <a:solidFill>
                <a:schemeClr val="dk1"/>
              </a:solidFill>
            </a:endParaRPr>
          </a:p>
          <a:p>
            <a:pPr indent="-546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○"/>
            </a:pPr>
            <a:r>
              <a:rPr lang="en" sz="5000">
                <a:solidFill>
                  <a:schemeClr val="dk1"/>
                </a:solidFill>
              </a:rPr>
              <a:t>bp3d python module</a:t>
            </a:r>
            <a:endParaRPr sz="5000">
              <a:solidFill>
                <a:schemeClr val="dk1"/>
              </a:solidFill>
            </a:endParaRPr>
          </a:p>
          <a:p>
            <a:pPr indent="-546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○"/>
            </a:pPr>
            <a:r>
              <a:rPr lang="en" sz="5000">
                <a:solidFill>
                  <a:schemeClr val="dk1"/>
                </a:solidFill>
              </a:rPr>
              <a:t>Directory structure</a:t>
            </a:r>
            <a:endParaRPr sz="5000">
              <a:solidFill>
                <a:schemeClr val="dk1"/>
              </a:solidFill>
            </a:endParaRPr>
          </a:p>
          <a:p>
            <a:pPr indent="-546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○"/>
            </a:pPr>
            <a:r>
              <a:rPr lang="en" sz="5000">
                <a:solidFill>
                  <a:schemeClr val="dk1"/>
                </a:solidFill>
              </a:rPr>
              <a:t>Papermill notebooks</a:t>
            </a:r>
            <a:endParaRPr sz="5000">
              <a:solidFill>
                <a:schemeClr val="dk1"/>
              </a:solidFill>
            </a:endParaRPr>
          </a:p>
          <a:p>
            <a:pPr indent="-546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○"/>
            </a:pPr>
            <a:r>
              <a:rPr lang="en" sz="5000">
                <a:solidFill>
                  <a:schemeClr val="dk1"/>
                </a:solidFill>
              </a:rPr>
              <a:t>Jupyter lab access on host machine</a:t>
            </a:r>
            <a:endParaRPr sz="5000">
              <a:solidFill>
                <a:schemeClr val="dk1"/>
              </a:solidFill>
            </a:endParaRPr>
          </a:p>
          <a:p>
            <a:pPr indent="-546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●"/>
            </a:pPr>
            <a:r>
              <a:rPr lang="en" sz="5000">
                <a:solidFill>
                  <a:schemeClr val="dk1"/>
                </a:solidFill>
              </a:rPr>
              <a:t>Host script extracts data from the container</a:t>
            </a:r>
            <a:endParaRPr sz="5000"/>
          </a:p>
        </p:txBody>
      </p:sp>
      <p:sp>
        <p:nvSpPr>
          <p:cNvPr id="56" name="Google Shape;56;p13"/>
          <p:cNvSpPr/>
          <p:nvPr/>
        </p:nvSpPr>
        <p:spPr>
          <a:xfrm>
            <a:off x="32871650" y="19757275"/>
            <a:ext cx="10144500" cy="703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3111625" y="20219750"/>
            <a:ext cx="9664500" cy="6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Key Insights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Risk of a prescribed burn can accurately be predicted using weather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Ignition pattern risk is more difficult to predict than fire behavior risk</a:t>
            </a:r>
            <a:endParaRPr sz="9000"/>
          </a:p>
        </p:txBody>
      </p:sp>
      <p:sp>
        <p:nvSpPr>
          <p:cNvPr id="58" name="Google Shape;58;p13"/>
          <p:cNvSpPr/>
          <p:nvPr/>
        </p:nvSpPr>
        <p:spPr>
          <a:xfrm>
            <a:off x="588700" y="7031875"/>
            <a:ext cx="10144500" cy="719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2190675" y="20900275"/>
            <a:ext cx="10144500" cy="7523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35417" l="0" r="0" t="32638"/>
          <a:stretch/>
        </p:blipFill>
        <p:spPr>
          <a:xfrm>
            <a:off x="16529825" y="0"/>
            <a:ext cx="27361375" cy="581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25826" l="0" r="70575" t="2494"/>
          <a:stretch/>
        </p:blipFill>
        <p:spPr>
          <a:xfrm>
            <a:off x="0" y="0"/>
            <a:ext cx="16547523" cy="48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70675" y="28635431"/>
            <a:ext cx="10144500" cy="417844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856600" y="7636700"/>
            <a:ext cx="9664500" cy="6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Problem </a:t>
            </a:r>
            <a:r>
              <a:rPr lang="en" sz="8500"/>
              <a:t>Statement</a:t>
            </a:r>
            <a:endParaRPr sz="8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How do we quantify the risk profile of a candidate prescribed burn given an ensemble of simulated burns covering different combinations of meteorological factors?</a:t>
            </a:r>
            <a:endParaRPr sz="5000"/>
          </a:p>
        </p:txBody>
      </p:sp>
      <p:sp>
        <p:nvSpPr>
          <p:cNvPr id="64" name="Google Shape;64;p13"/>
          <p:cNvSpPr txBox="1"/>
          <p:nvPr/>
        </p:nvSpPr>
        <p:spPr>
          <a:xfrm>
            <a:off x="22767875" y="20825625"/>
            <a:ext cx="9230100" cy="7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Data Pipeline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en" sz="5000">
                <a:solidFill>
                  <a:schemeClr val="dk1"/>
                </a:solidFill>
              </a:rPr>
              <a:t>Ensemble of simulation burns is generated by BurnPro3d.</a:t>
            </a:r>
            <a:endParaRPr sz="5000">
              <a:solidFill>
                <a:schemeClr val="dk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en" sz="5000">
                <a:solidFill>
                  <a:schemeClr val="dk1"/>
                </a:solidFill>
              </a:rPr>
              <a:t>User downloads the JSON and Excel files and places it in Data folder.</a:t>
            </a:r>
            <a:endParaRPr sz="5000">
              <a:solidFill>
                <a:schemeClr val="dk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en" sz="5000">
                <a:solidFill>
                  <a:schemeClr val="dk1"/>
                </a:solidFill>
              </a:rPr>
              <a:t>User runs single, Papermill-based, pipeline orchestrator notebook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46701" y="12054900"/>
            <a:ext cx="5672395" cy="38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190650" y="15931425"/>
            <a:ext cx="10144499" cy="48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16547525" y="0"/>
            <a:ext cx="273615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chemeClr val="lt1"/>
                </a:solidFill>
              </a:rPr>
              <a:t>Prescribed Burn Optimization</a:t>
            </a:r>
            <a:endParaRPr b="1" sz="15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lt1"/>
                </a:solidFill>
              </a:rPr>
              <a:t>Advisors: </a:t>
            </a:r>
            <a:endParaRPr sz="5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lt1"/>
                </a:solidFill>
              </a:rPr>
              <a:t>Ilkay Altintas, Berk Ustun</a:t>
            </a:r>
            <a:endParaRPr sz="5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chemeClr val="lt1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9">
            <a:alphaModFix/>
          </a:blip>
          <a:srcRect b="0" l="93" r="21915" t="74257"/>
          <a:stretch/>
        </p:blipFill>
        <p:spPr>
          <a:xfrm>
            <a:off x="0" y="4771075"/>
            <a:ext cx="43891200" cy="172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3"/>
          <p:cNvGrpSpPr/>
          <p:nvPr/>
        </p:nvGrpSpPr>
        <p:grpSpPr>
          <a:xfrm>
            <a:off x="24409300" y="2542878"/>
            <a:ext cx="3973800" cy="3875622"/>
            <a:chOff x="24866500" y="2542878"/>
            <a:chExt cx="3973800" cy="3875622"/>
          </a:xfrm>
        </p:grpSpPr>
        <p:pic>
          <p:nvPicPr>
            <p:cNvPr descr="Jonah Breslow" id="70" name="Google Shape;70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559204" y="2542878"/>
              <a:ext cx="2588400" cy="2588400"/>
            </a:xfrm>
            <a:prstGeom prst="ellipse">
              <a:avLst/>
            </a:prstGeom>
            <a:noFill/>
            <a:ln cap="flat" cmpd="sng" w="28575">
              <a:solidFill>
                <a:srgbClr val="ED842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1" name="Google Shape;71;p13"/>
            <p:cNvSpPr txBox="1"/>
            <p:nvPr/>
          </p:nvSpPr>
          <p:spPr>
            <a:xfrm>
              <a:off x="24866500" y="5571900"/>
              <a:ext cx="39738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4300">
                  <a:solidFill>
                    <a:schemeClr val="lt1"/>
                  </a:solidFill>
                </a:rPr>
                <a:t>Jonah Breslow</a:t>
              </a:r>
              <a:endParaRPr sz="700"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8419150" y="2543744"/>
            <a:ext cx="3973800" cy="3874756"/>
            <a:chOff x="28571550" y="2543744"/>
            <a:chExt cx="3973800" cy="3874756"/>
          </a:xfrm>
        </p:grpSpPr>
        <p:pic>
          <p:nvPicPr>
            <p:cNvPr descr="Sam Courtney" id="73" name="Google Shape;73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265006" y="2543744"/>
              <a:ext cx="2586900" cy="2586900"/>
            </a:xfrm>
            <a:prstGeom prst="ellipse">
              <a:avLst/>
            </a:prstGeom>
            <a:noFill/>
            <a:ln cap="flat" cmpd="sng" w="28575">
              <a:solidFill>
                <a:srgbClr val="ED842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28571550" y="5571900"/>
              <a:ext cx="39738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chemeClr val="lt1"/>
                  </a:solidFill>
                </a:rPr>
                <a:t>Sam Courtney</a:t>
              </a:r>
              <a:endParaRPr sz="700"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31997975" y="2543304"/>
            <a:ext cx="3973800" cy="3874771"/>
            <a:chOff x="32199425" y="2543729"/>
            <a:chExt cx="3973800" cy="3874771"/>
          </a:xfrm>
        </p:grpSpPr>
        <p:pic>
          <p:nvPicPr>
            <p:cNvPr descr="Lam Ho" id="76" name="Google Shape;76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2892883" y="2543729"/>
              <a:ext cx="2586900" cy="2586900"/>
            </a:xfrm>
            <a:prstGeom prst="ellipse">
              <a:avLst/>
            </a:prstGeom>
            <a:noFill/>
            <a:ln cap="flat" cmpd="sng" w="28575">
              <a:solidFill>
                <a:srgbClr val="ED842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7" name="Google Shape;77;p13"/>
            <p:cNvSpPr txBox="1"/>
            <p:nvPr/>
          </p:nvSpPr>
          <p:spPr>
            <a:xfrm>
              <a:off x="32199425" y="5571900"/>
              <a:ext cx="39738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chemeClr val="lt1"/>
                  </a:solidFill>
                </a:rPr>
                <a:t>Lam Ho</a:t>
              </a:r>
              <a:endParaRPr sz="700"/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35509600" y="2562444"/>
            <a:ext cx="3973800" cy="3856056"/>
            <a:chOff x="35814400" y="2562444"/>
            <a:chExt cx="3973800" cy="3856056"/>
          </a:xfrm>
        </p:grpSpPr>
        <p:pic>
          <p:nvPicPr>
            <p:cNvPr id="79" name="Google Shape;79;p13"/>
            <p:cNvPicPr preferRelativeResize="0"/>
            <p:nvPr/>
          </p:nvPicPr>
          <p:blipFill rotWithShape="1">
            <a:blip r:embed="rId13">
              <a:alphaModFix/>
            </a:blip>
            <a:srcRect b="1846" l="974" r="2500" t="1488"/>
            <a:stretch/>
          </p:blipFill>
          <p:spPr>
            <a:xfrm>
              <a:off x="36520745" y="2562444"/>
              <a:ext cx="2561100" cy="2549400"/>
            </a:xfrm>
            <a:prstGeom prst="ellipse">
              <a:avLst/>
            </a:prstGeom>
            <a:noFill/>
            <a:ln cap="flat" cmpd="sng" w="28575">
              <a:solidFill>
                <a:srgbClr val="ED842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0" name="Google Shape;80;p13"/>
            <p:cNvSpPr txBox="1"/>
            <p:nvPr/>
          </p:nvSpPr>
          <p:spPr>
            <a:xfrm>
              <a:off x="35814400" y="5571900"/>
              <a:ext cx="39738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chemeClr val="lt1"/>
                  </a:solidFill>
                </a:rPr>
                <a:t>Jeffrey Kagan</a:t>
              </a:r>
              <a:endParaRPr sz="700"/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9265025" y="2543729"/>
            <a:ext cx="4572300" cy="3874771"/>
            <a:chOff x="39265025" y="2543729"/>
            <a:chExt cx="4572300" cy="3874771"/>
          </a:xfrm>
        </p:grpSpPr>
        <p:pic>
          <p:nvPicPr>
            <p:cNvPr descr="Steven Slovyan, MBA" id="82" name="Google Shape;82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199015" y="2543729"/>
              <a:ext cx="2586900" cy="2586900"/>
            </a:xfrm>
            <a:prstGeom prst="ellipse">
              <a:avLst/>
            </a:prstGeom>
            <a:noFill/>
            <a:ln cap="flat" cmpd="sng" w="28575">
              <a:solidFill>
                <a:srgbClr val="ED842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3" name="Google Shape;83;p13"/>
            <p:cNvSpPr txBox="1"/>
            <p:nvPr/>
          </p:nvSpPr>
          <p:spPr>
            <a:xfrm>
              <a:off x="39265025" y="5571900"/>
              <a:ext cx="4572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chemeClr val="lt1"/>
                  </a:solidFill>
                </a:rPr>
                <a:t>Steven Slovyan</a:t>
              </a:r>
              <a:endParaRPr sz="700"/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588689" y="26398650"/>
            <a:ext cx="10144500" cy="557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057300" y="26541000"/>
            <a:ext cx="9664500" cy="5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Data Source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BurnPro3D API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JSON file containing meteorological data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Labels for simulation in Excel file</a:t>
            </a:r>
            <a:endParaRPr sz="5000"/>
          </a:p>
        </p:txBody>
      </p:sp>
      <p:sp>
        <p:nvSpPr>
          <p:cNvPr id="86" name="Google Shape;86;p13"/>
          <p:cNvSpPr/>
          <p:nvPr/>
        </p:nvSpPr>
        <p:spPr>
          <a:xfrm>
            <a:off x="11509675" y="7031877"/>
            <a:ext cx="10144500" cy="11998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1749675" y="7402813"/>
            <a:ext cx="9664500" cy="107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Data Preparation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Features fire_behavior and ign_pattern are coded to 1 (unsafe/marginal) and 0 (safe).</a:t>
            </a:r>
            <a:endParaRPr sz="5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A new feature is created by combining fire_behavior and ign_pattern by adding their values together.</a:t>
            </a:r>
            <a:endParaRPr sz="5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Features joined with labels to produce one dataframe to be passed onto the next notebook.</a:t>
            </a:r>
            <a:endParaRPr sz="5000"/>
          </a:p>
        </p:txBody>
      </p:sp>
      <p:sp>
        <p:nvSpPr>
          <p:cNvPr id="88" name="Google Shape;88;p13"/>
          <p:cNvSpPr/>
          <p:nvPr/>
        </p:nvSpPr>
        <p:spPr>
          <a:xfrm>
            <a:off x="11269700" y="19757275"/>
            <a:ext cx="10144500" cy="1237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1509687" y="19987425"/>
            <a:ext cx="9664500" cy="9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Modeling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Unregularized Logistic Regression 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Python, Scikit Learn package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5-fold cross validation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Cutoff-encoding of feature variables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One-hot-encoding of wind direction variable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Binary-encoded target variables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>
                <a:solidFill>
                  <a:schemeClr val="dk1"/>
                </a:solidFill>
              </a:rPr>
              <a:t>R and Reticulate package used for reporting</a:t>
            </a:r>
            <a:endParaRPr sz="5000"/>
          </a:p>
        </p:txBody>
      </p:sp>
      <p:sp>
        <p:nvSpPr>
          <p:cNvPr id="90" name="Google Shape;90;p13"/>
          <p:cNvSpPr/>
          <p:nvPr/>
        </p:nvSpPr>
        <p:spPr>
          <a:xfrm>
            <a:off x="22190675" y="7031875"/>
            <a:ext cx="10144500" cy="494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2583062" y="7262025"/>
            <a:ext cx="96645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Evaluation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Calibration Error (CAL) - Consistency of predicted risk v. “observed” risk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Area Under ROC Curve (AUC)</a:t>
            </a:r>
            <a:endParaRPr sz="5000"/>
          </a:p>
        </p:txBody>
      </p:sp>
      <p:sp>
        <p:nvSpPr>
          <p:cNvPr id="92" name="Google Shape;92;p13"/>
          <p:cNvSpPr/>
          <p:nvPr/>
        </p:nvSpPr>
        <p:spPr>
          <a:xfrm>
            <a:off x="32871625" y="27208550"/>
            <a:ext cx="10144500" cy="513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3111600" y="27594825"/>
            <a:ext cx="96645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Final Product</a:t>
            </a:r>
            <a:endParaRPr sz="85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Docker image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Zipped data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ReadMe on finding packages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 sz="5000"/>
              <a:t>Completed reports in PDF</a:t>
            </a:r>
            <a:endParaRPr sz="5000"/>
          </a:p>
        </p:txBody>
      </p:sp>
      <p:sp>
        <p:nvSpPr>
          <p:cNvPr id="94" name="Google Shape;94;p13"/>
          <p:cNvSpPr/>
          <p:nvPr/>
        </p:nvSpPr>
        <p:spPr>
          <a:xfrm>
            <a:off x="588750" y="16032225"/>
            <a:ext cx="10144500" cy="902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81150" y="16332663"/>
            <a:ext cx="9664500" cy="8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Risk Calibration</a:t>
            </a:r>
            <a:endParaRPr sz="8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Simulation runs are placed in equal-width risk bins. An observed risk and predicted risk value are calculated for each bin. These values are plotted against each other in a reliability diagram. A weighted average error is computed for each bin to compute calibration error metric.</a:t>
            </a: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