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56" r:id="rId2"/>
    <p:sldId id="258" r:id="rId3"/>
    <p:sldId id="287" r:id="rId4"/>
    <p:sldId id="291" r:id="rId5"/>
    <p:sldId id="292" r:id="rId6"/>
    <p:sldId id="293" r:id="rId7"/>
    <p:sldId id="273" r:id="rId8"/>
    <p:sldId id="278" r:id="rId9"/>
    <p:sldId id="280" r:id="rId10"/>
    <p:sldId id="284" r:id="rId11"/>
    <p:sldId id="263" r:id="rId12"/>
    <p:sldId id="288" r:id="rId13"/>
  </p:sldIdLst>
  <p:sldSz cx="13004800" cy="97536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4C0"/>
    <a:srgbClr val="63832D"/>
    <a:srgbClr val="26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0" autoAdjust="0"/>
  </p:normalViewPr>
  <p:slideViewPr>
    <p:cSldViewPr snapToGrid="0">
      <p:cViewPr varScale="1">
        <p:scale>
          <a:sx n="63" d="100"/>
          <a:sy n="63" d="100"/>
        </p:scale>
        <p:origin x="1566" y="30"/>
      </p:cViewPr>
      <p:guideLst>
        <p:guide orient="horz" pos="3072"/>
        <p:guide pos="409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lnSpc>
                <a:spcPct val="125000"/>
              </a:lnSpc>
              <a:spcBef>
                <a:spcPts val="0"/>
              </a:spcBef>
              <a:defRPr/>
            </a:lvl1pPr>
            <a:lvl2pPr marL="0" marR="0" indent="228600" algn="l" rtl="0">
              <a:lnSpc>
                <a:spcPct val="125000"/>
              </a:lnSpc>
              <a:spcBef>
                <a:spcPts val="0"/>
              </a:spcBef>
              <a:defRPr/>
            </a:lvl2pPr>
            <a:lvl3pPr marL="0" marR="0" indent="457200" algn="l" rtl="0">
              <a:lnSpc>
                <a:spcPct val="125000"/>
              </a:lnSpc>
              <a:spcBef>
                <a:spcPts val="0"/>
              </a:spcBef>
              <a:defRPr/>
            </a:lvl3pPr>
            <a:lvl4pPr marL="0" marR="0" indent="685800" algn="l" rtl="0">
              <a:lnSpc>
                <a:spcPct val="125000"/>
              </a:lnSpc>
              <a:spcBef>
                <a:spcPts val="0"/>
              </a:spcBef>
              <a:defRPr/>
            </a:lvl4pPr>
            <a:lvl5pPr marL="0" marR="0" indent="914400" algn="l" rtl="0">
              <a:lnSpc>
                <a:spcPct val="125000"/>
              </a:lnSpc>
              <a:spcBef>
                <a:spcPts val="0"/>
              </a:spcBef>
              <a:defRPr/>
            </a:lvl5pPr>
            <a:lvl6pPr marL="0" marR="0" indent="1143000" algn="l" rtl="0">
              <a:lnSpc>
                <a:spcPct val="125000"/>
              </a:lnSpc>
              <a:spcBef>
                <a:spcPts val="0"/>
              </a:spcBef>
              <a:defRPr/>
            </a:lvl6pPr>
            <a:lvl7pPr marL="0" marR="0" indent="1371600" algn="l" rtl="0">
              <a:lnSpc>
                <a:spcPct val="125000"/>
              </a:lnSpc>
              <a:spcBef>
                <a:spcPts val="0"/>
              </a:spcBef>
              <a:defRPr/>
            </a:lvl7pPr>
            <a:lvl8pPr marL="0" marR="0" indent="1600200" algn="l" rtl="0">
              <a:lnSpc>
                <a:spcPct val="125000"/>
              </a:lnSpc>
              <a:spcBef>
                <a:spcPts val="0"/>
              </a:spcBef>
              <a:defRPr/>
            </a:lvl8pPr>
            <a:lvl9pPr marL="0" marR="0" indent="1828800" algn="l" rtl="0">
              <a:lnSpc>
                <a:spcPct val="125000"/>
              </a:lnSpc>
              <a:spcBef>
                <a:spcPts val="0"/>
              </a:spcBef>
              <a:defRPr/>
            </a:lvl9pPr>
          </a:lstStyle>
          <a:p>
            <a:endParaRPr/>
          </a:p>
        </p:txBody>
      </p:sp>
    </p:spTree>
    <p:extLst>
      <p:ext uri="{BB962C8B-B14F-4D97-AF65-F5344CB8AC3E}">
        <p14:creationId xmlns:p14="http://schemas.microsoft.com/office/powerpoint/2010/main" val="31487629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r>
              <a:rPr lang="en-US" dirty="0" smtClean="0"/>
              <a:t>An introduction to EarthCube and what it might mean to researchers</a:t>
            </a:r>
            <a:endParaRPr dirty="0"/>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7326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CA" dirty="0" smtClean="0"/>
              <a:t>Again, can replace projects here.</a:t>
            </a:r>
            <a:r>
              <a:rPr lang="en-CA" baseline="0" dirty="0" smtClean="0"/>
              <a:t>  We suggest picking three that might have particular resonance for the speaker or the location.</a:t>
            </a:r>
            <a:endParaRPr lang="en-CA" dirty="0" smtClean="0"/>
          </a:p>
          <a:p>
            <a:endParaRPr lang="en-CA" dirty="0" smtClean="0"/>
          </a:p>
          <a:p>
            <a:r>
              <a:rPr lang="en-CA" dirty="0" err="1" smtClean="0"/>
              <a:t>GeoSoft</a:t>
            </a:r>
            <a:r>
              <a:rPr lang="en-CA" dirty="0" smtClean="0"/>
              <a:t> Collaborative Open Source Software Sharing for the Geosciences</a:t>
            </a:r>
          </a:p>
          <a:p>
            <a:r>
              <a:rPr lang="en-CA" dirty="0" err="1" smtClean="0"/>
              <a:t>GeoWS</a:t>
            </a:r>
            <a:r>
              <a:rPr lang="en-CA" dirty="0" smtClean="0"/>
              <a:t> Geoscience Web Services</a:t>
            </a:r>
          </a:p>
          <a:p>
            <a:r>
              <a:rPr lang="en-CA" dirty="0" smtClean="0"/>
              <a:t>ODSIP An Open Data-Services-Invocation Protocol (ODSIP)</a:t>
            </a:r>
          </a:p>
          <a:p>
            <a:r>
              <a:rPr lang="en-CA" dirty="0" smtClean="0"/>
              <a:t>CHORDS Cloud-Hosted Real-Time Data Services for the Geosciences</a:t>
            </a:r>
          </a:p>
          <a:p>
            <a:r>
              <a:rPr lang="en-CA" dirty="0" err="1" smtClean="0"/>
              <a:t>CyberConnector</a:t>
            </a:r>
            <a:r>
              <a:rPr lang="en-CA" dirty="0" smtClean="0"/>
              <a:t> - Bridging the Earth Observations and Earth Science Modeling for Supporting Model Validation, Verification, and Inter-comparison</a:t>
            </a:r>
          </a:p>
          <a:p>
            <a:r>
              <a:rPr lang="en-CA" dirty="0" smtClean="0"/>
              <a:t>Digital Crust - An Exploratory Environment for Earth Science Research and Learning</a:t>
            </a:r>
          </a:p>
          <a:p>
            <a:r>
              <a:rPr lang="en-CA" dirty="0" err="1" smtClean="0"/>
              <a:t>EarthCollab</a:t>
            </a:r>
            <a:r>
              <a:rPr lang="en-CA" dirty="0" smtClean="0"/>
              <a:t> - Enabling Scientific Collaboration and Discovery through Semantic Connections</a:t>
            </a:r>
          </a:p>
          <a:p>
            <a:r>
              <a:rPr lang="en-CA" dirty="0" err="1" smtClean="0"/>
              <a:t>GeoDataspace</a:t>
            </a:r>
            <a:r>
              <a:rPr lang="en-CA" dirty="0" smtClean="0"/>
              <a:t> - Simplifying Data Management for Geoscience Models</a:t>
            </a:r>
          </a:p>
          <a:p>
            <a:r>
              <a:rPr lang="en-CA" dirty="0" err="1" smtClean="0"/>
              <a:t>GeoLink</a:t>
            </a:r>
            <a:r>
              <a:rPr lang="en-CA" dirty="0" smtClean="0"/>
              <a:t> - Leveraging Semantics and Linked Data for Data Sharing and Discovery in the Geosciences</a:t>
            </a:r>
          </a:p>
          <a:p>
            <a:r>
              <a:rPr lang="en-CA" dirty="0" err="1" smtClean="0"/>
              <a:t>GeoSemantics</a:t>
            </a:r>
            <a:r>
              <a:rPr lang="en-CA" dirty="0" smtClean="0"/>
              <a:t>  - A Geo-Semantic Framework for Integrating Long-Tail Data and Models</a:t>
            </a:r>
          </a:p>
        </p:txBody>
      </p:sp>
    </p:spTree>
    <p:extLst>
      <p:ext uri="{BB962C8B-B14F-4D97-AF65-F5344CB8AC3E}">
        <p14:creationId xmlns:p14="http://schemas.microsoft.com/office/powerpoint/2010/main" val="324956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r>
              <a:rPr lang="en-CA" dirty="0" smtClean="0"/>
              <a:t>Ultimately </a:t>
            </a:r>
            <a:r>
              <a:rPr lang="en-CA" dirty="0" err="1" smtClean="0"/>
              <a:t>EarthCube</a:t>
            </a:r>
            <a:r>
              <a:rPr lang="en-CA" baseline="0" dirty="0" smtClean="0"/>
              <a:t> is about people, so how can you participate?</a:t>
            </a:r>
            <a:endParaRPr dirty="0"/>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580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layout of previous slide</a:t>
            </a:r>
            <a:r>
              <a:rPr lang="is-IS" smtClean="0"/>
              <a:t>…</a:t>
            </a:r>
            <a:endParaRPr lang="en-US" dirty="0"/>
          </a:p>
        </p:txBody>
      </p:sp>
    </p:spTree>
    <p:extLst>
      <p:ext uri="{BB962C8B-B14F-4D97-AF65-F5344CB8AC3E}">
        <p14:creationId xmlns:p14="http://schemas.microsoft.com/office/powerpoint/2010/main" val="311663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buSzPct val="25000"/>
              <a:buFont typeface="Helvetica Neue"/>
              <a:buNone/>
            </a:pPr>
            <a:r>
              <a:rPr lang="en-US" sz="1200" b="1" i="0" u="none" strike="noStrike" cap="none" baseline="0" dirty="0" smtClean="0">
                <a:latin typeface="Helvetica Neue"/>
                <a:ea typeface="Helvetica Neue"/>
                <a:cs typeface="Helvetica Neue"/>
                <a:sym typeface="Helvetica Neue"/>
              </a:rPr>
              <a:t>The future of the geosciences relies on understanding the complexities of a changing Earth system.  This requires increasing levels of </a:t>
            </a:r>
            <a:r>
              <a:rPr lang="en-US" sz="1200" b="1" i="0" u="none" strike="noStrike" cap="none" baseline="0" dirty="0" err="1" smtClean="0">
                <a:latin typeface="Helvetica Neue"/>
                <a:ea typeface="Helvetica Neue"/>
                <a:cs typeface="Helvetica Neue"/>
                <a:sym typeface="Helvetica Neue"/>
              </a:rPr>
              <a:t>interdisciplinarity</a:t>
            </a:r>
            <a:r>
              <a:rPr lang="en-US" sz="1200" b="1" i="0" u="none" strike="noStrike" cap="none" baseline="0" dirty="0" smtClean="0">
                <a:latin typeface="Helvetica Neue"/>
                <a:ea typeface="Helvetica Neue"/>
                <a:cs typeface="Helvetica Neue"/>
                <a:sym typeface="Helvetica Neue"/>
              </a:rPr>
              <a:t>, and with it an increasing need for data sharing, re-use and interoperability.</a:t>
            </a:r>
          </a:p>
          <a:p>
            <a:pPr marL="0" marR="0" lvl="0" indent="0" algn="l" rtl="0">
              <a:lnSpc>
                <a:spcPct val="125000"/>
              </a:lnSpc>
              <a:spcBef>
                <a:spcPts val="0"/>
              </a:spcBef>
              <a:buSzPct val="25000"/>
              <a:buFont typeface="Helvetica Neue"/>
              <a:buNone/>
            </a:pPr>
            <a:endParaRPr lang="en-US" sz="1200" b="1" i="0" u="none" strike="noStrike" cap="none" baseline="0" dirty="0" smtClean="0">
              <a:latin typeface="Helvetica Neue"/>
              <a:ea typeface="Arial"/>
              <a:cs typeface="Arial"/>
              <a:sym typeface="Helvetica Neue"/>
            </a:endParaRPr>
          </a:p>
          <a:p>
            <a:pPr marL="0" marR="0" lvl="0" indent="0" algn="l" rtl="0">
              <a:lnSpc>
                <a:spcPct val="125000"/>
              </a:lnSpc>
              <a:spcBef>
                <a:spcPts val="0"/>
              </a:spcBef>
              <a:buSzPct val="25000"/>
              <a:buFont typeface="Helvetica Neue"/>
              <a:buNone/>
            </a:pPr>
            <a:r>
              <a:rPr lang="en-US" sz="1200" b="1" i="0" u="none" strike="noStrike" cap="none" baseline="0" dirty="0" smtClean="0">
                <a:latin typeface="Helvetica Neue"/>
                <a:ea typeface="Arial"/>
                <a:cs typeface="Arial"/>
                <a:sym typeface="Helvetica Neue"/>
              </a:rPr>
              <a:t>But there are institutional and social barriers to data sharing.</a:t>
            </a:r>
            <a:endParaRPr sz="1200" b="1"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83449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buSzPct val="25000"/>
              <a:buFont typeface="Helvetica Neue"/>
              <a:buNone/>
            </a:pPr>
            <a:r>
              <a:rPr lang="en-US" sz="1200" b="1" i="0" u="none" strike="noStrike" cap="none" baseline="0" dirty="0" smtClean="0">
                <a:latin typeface="Helvetica Neue"/>
                <a:ea typeface="Helvetica Neue"/>
                <a:cs typeface="Helvetica Neue"/>
                <a:sym typeface="Helvetica Neue"/>
              </a:rPr>
              <a:t>The future of the geosciences relies on understanding the complexities of a changing Earth system.  This requires increasing levels of </a:t>
            </a:r>
            <a:r>
              <a:rPr lang="en-US" sz="1200" b="1" i="0" u="none" strike="noStrike" cap="none" baseline="0" dirty="0" err="1" smtClean="0">
                <a:latin typeface="Helvetica Neue"/>
                <a:ea typeface="Helvetica Neue"/>
                <a:cs typeface="Helvetica Neue"/>
                <a:sym typeface="Helvetica Neue"/>
              </a:rPr>
              <a:t>interdisciplinarity</a:t>
            </a:r>
            <a:r>
              <a:rPr lang="en-US" sz="1200" b="1" i="0" u="none" strike="noStrike" cap="none" baseline="0" dirty="0" smtClean="0">
                <a:latin typeface="Helvetica Neue"/>
                <a:ea typeface="Helvetica Neue"/>
                <a:cs typeface="Helvetica Neue"/>
                <a:sym typeface="Helvetica Neue"/>
              </a:rPr>
              <a:t>, and with it an increasing need for data sharing, re-use and interoperability.</a:t>
            </a:r>
          </a:p>
          <a:p>
            <a:pPr marL="0" marR="0" lvl="0" indent="0" algn="l" rtl="0">
              <a:lnSpc>
                <a:spcPct val="125000"/>
              </a:lnSpc>
              <a:spcBef>
                <a:spcPts val="0"/>
              </a:spcBef>
              <a:buSzPct val="25000"/>
              <a:buFont typeface="Helvetica Neue"/>
              <a:buNone/>
            </a:pPr>
            <a:endParaRPr lang="en-US" sz="1200" b="1" i="0" u="none" strike="noStrike" cap="none" baseline="0" dirty="0" smtClean="0">
              <a:latin typeface="Helvetica Neue"/>
              <a:ea typeface="Arial"/>
              <a:cs typeface="Arial"/>
              <a:sym typeface="Helvetica Neue"/>
            </a:endParaRPr>
          </a:p>
          <a:p>
            <a:pPr marL="0" marR="0" lvl="0" indent="0" algn="l" rtl="0">
              <a:lnSpc>
                <a:spcPct val="125000"/>
              </a:lnSpc>
              <a:spcBef>
                <a:spcPts val="0"/>
              </a:spcBef>
              <a:buSzPct val="25000"/>
              <a:buFont typeface="Helvetica Neue"/>
              <a:buNone/>
            </a:pPr>
            <a:r>
              <a:rPr lang="en-US" sz="1200" b="1" i="0" u="none" strike="noStrike" cap="none" baseline="0" dirty="0" smtClean="0">
                <a:latin typeface="Helvetica Neue"/>
                <a:ea typeface="Arial"/>
                <a:cs typeface="Arial"/>
                <a:sym typeface="Helvetica Neue"/>
              </a:rPr>
              <a:t>But there are institutional and social barriers to data sharing.</a:t>
            </a:r>
            <a:endParaRPr sz="1200" b="1"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83449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buSzPct val="25000"/>
              <a:buFont typeface="Helvetica Neue"/>
              <a:buNone/>
            </a:pPr>
            <a:r>
              <a:rPr lang="en-US" sz="1200" b="1" i="0" u="none" strike="noStrike" cap="none" baseline="0" dirty="0" smtClean="0">
                <a:latin typeface="+mn-lt"/>
                <a:ea typeface="Arial"/>
                <a:cs typeface="Arial"/>
                <a:sym typeface="Arial"/>
              </a:rPr>
              <a:t>To overcome both social &amp; structural barriers the NSF Directorate of Geosciences &amp; Cyberinfrastructure initiated EarthCube, to develop community led solutions to the considerable challenges of 21</a:t>
            </a:r>
            <a:r>
              <a:rPr lang="en-US" sz="1200" b="1" i="0" u="none" strike="noStrike" cap="none" baseline="30000" dirty="0" smtClean="0">
                <a:latin typeface="+mn-lt"/>
                <a:ea typeface="Arial"/>
                <a:cs typeface="Arial"/>
                <a:sym typeface="Arial"/>
              </a:rPr>
              <a:t>st</a:t>
            </a:r>
            <a:r>
              <a:rPr lang="en-US" sz="1200" b="1" i="0" u="none" strike="noStrike" cap="none" baseline="0" dirty="0" smtClean="0">
                <a:latin typeface="+mn-lt"/>
                <a:ea typeface="Arial"/>
                <a:cs typeface="Arial"/>
                <a:sym typeface="Arial"/>
              </a:rPr>
              <a:t> Century geosciences.</a:t>
            </a:r>
            <a:endParaRPr lang="en-US" sz="1200" b="1" i="0" u="none" strike="noStrike" cap="none" baseline="0" dirty="0">
              <a:latin typeface="+mn-lt"/>
              <a:ea typeface="Arial"/>
              <a:cs typeface="Arial"/>
              <a:sym typeface="Arial"/>
            </a:endParaRPr>
          </a:p>
        </p:txBody>
      </p:sp>
    </p:spTree>
    <p:extLst>
      <p:ext uri="{BB962C8B-B14F-4D97-AF65-F5344CB8AC3E}">
        <p14:creationId xmlns:p14="http://schemas.microsoft.com/office/powerpoint/2010/main" val="21187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buSzPct val="25000"/>
              <a:buFont typeface="Helvetica Neue"/>
              <a:buNone/>
            </a:pPr>
            <a:r>
              <a:rPr lang="en-US" sz="1200" b="1" i="0" u="none" strike="noStrike" cap="none" baseline="0" dirty="0" smtClean="0">
                <a:latin typeface="Helvetica Neue"/>
                <a:ea typeface="Helvetica Neue"/>
                <a:cs typeface="Helvetica Neue"/>
                <a:sym typeface="Helvetica Neue"/>
              </a:rPr>
              <a:t>Balancing “Scientific Progress” and “Cyberinfrastructure Development” is, on the face of it, a significant challenge, but it requires acknowledging that many of the cyberinfrastructure solutions are scientifically driven. Regardless, the portfolio of initiatives that EarthCube has supported reflect both fundamental investments in cyberinfrastructure development, but also outreach and scientific advancement within the geosciences.</a:t>
            </a:r>
            <a:endParaRPr lang="en-US" sz="1200" b="1" i="0" u="none" strike="noStrike" cap="none" baseline="0" dirty="0">
              <a:latin typeface="+mn-lt"/>
              <a:ea typeface="Arial"/>
              <a:cs typeface="Arial"/>
              <a:sym typeface="Arial"/>
            </a:endParaRPr>
          </a:p>
        </p:txBody>
      </p:sp>
    </p:spTree>
    <p:extLst>
      <p:ext uri="{BB962C8B-B14F-4D97-AF65-F5344CB8AC3E}">
        <p14:creationId xmlns:p14="http://schemas.microsoft.com/office/powerpoint/2010/main" val="374297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fundamental challenge is to bring all the players to the table,</a:t>
            </a:r>
            <a:r>
              <a:rPr lang="en-CA" baseline="0" dirty="0" smtClean="0"/>
              <a:t> but we face a fractured &amp; fragmented landscape.</a:t>
            </a:r>
            <a:endParaRPr lang="en-CA" dirty="0"/>
          </a:p>
        </p:txBody>
      </p:sp>
    </p:spTree>
    <p:extLst>
      <p:ext uri="{BB962C8B-B14F-4D97-AF65-F5344CB8AC3E}">
        <p14:creationId xmlns:p14="http://schemas.microsoft.com/office/powerpoint/2010/main" val="369587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Through </a:t>
            </a:r>
            <a:r>
              <a:rPr lang="en-CA" dirty="0" err="1" smtClean="0"/>
              <a:t>EarthCube</a:t>
            </a:r>
            <a:r>
              <a:rPr lang="en-CA" dirty="0" smtClean="0"/>
              <a:t> we hope to bring all</a:t>
            </a:r>
            <a:r>
              <a:rPr lang="en-CA" baseline="0" dirty="0" smtClean="0"/>
              <a:t> geoscientists into the fold, providing solutions to data sharing, attribution, integration &amp; discovery, so that we can build solutions together.</a:t>
            </a:r>
          </a:p>
          <a:p>
            <a:r>
              <a:rPr lang="en-CA" baseline="0" dirty="0" smtClean="0"/>
              <a:t>Repeat here - </a:t>
            </a:r>
            <a:r>
              <a:rPr lang="en-CA" baseline="0" dirty="0" err="1" smtClean="0"/>
              <a:t>EarthCube’s</a:t>
            </a:r>
            <a:r>
              <a:rPr lang="en-CA" baseline="0" dirty="0" smtClean="0"/>
              <a:t> Goals:</a:t>
            </a:r>
          </a:p>
          <a:p>
            <a:pPr marL="457176" indent="-457176" algn="l">
              <a:buFont typeface="Arial"/>
              <a:buChar char="•"/>
            </a:pPr>
            <a:r>
              <a:rPr lang="en-US" sz="1200" dirty="0" smtClean="0">
                <a:solidFill>
                  <a:srgbClr val="FFFFFF"/>
                </a:solidFill>
              </a:rPr>
              <a:t>Advance science</a:t>
            </a:r>
          </a:p>
          <a:p>
            <a:pPr marL="457176" indent="-457176" algn="l">
              <a:buFont typeface="Arial"/>
              <a:buChar char="•"/>
            </a:pPr>
            <a:r>
              <a:rPr lang="en-US" sz="1200" dirty="0" smtClean="0">
                <a:solidFill>
                  <a:srgbClr val="FFFFFF"/>
                </a:solidFill>
              </a:rPr>
              <a:t>Meet grand challenges</a:t>
            </a:r>
          </a:p>
          <a:p>
            <a:pPr marL="457176" indent="-457176" algn="l">
              <a:buFont typeface="Arial"/>
              <a:buChar char="•"/>
            </a:pPr>
            <a:r>
              <a:rPr lang="en-US" sz="1200" dirty="0" smtClean="0">
                <a:solidFill>
                  <a:srgbClr val="FFFFFF"/>
                </a:solidFill>
              </a:rPr>
              <a:t>Leverage shared </a:t>
            </a:r>
            <a:r>
              <a:rPr lang="en-US" sz="1200" dirty="0" err="1" smtClean="0">
                <a:solidFill>
                  <a:srgbClr val="FFFFFF"/>
                </a:solidFill>
              </a:rPr>
              <a:t>cyberinfrastructure</a:t>
            </a:r>
            <a:r>
              <a:rPr lang="en-US" sz="1200" dirty="0" smtClean="0">
                <a:solidFill>
                  <a:srgbClr val="FFFFFF"/>
                </a:solidFill>
              </a:rPr>
              <a:t> technology</a:t>
            </a:r>
          </a:p>
          <a:p>
            <a:pPr marL="457176" indent="-457176" algn="l">
              <a:buFont typeface="Arial"/>
              <a:buChar char="•"/>
            </a:pPr>
            <a:endParaRPr lang="en-US" sz="1200" dirty="0" smtClean="0">
              <a:solidFill>
                <a:srgbClr val="FFFFFF"/>
              </a:solidFill>
            </a:endParaRPr>
          </a:p>
          <a:p>
            <a:pPr marL="0" indent="0" algn="l">
              <a:buFont typeface="Arial"/>
              <a:buNone/>
            </a:pPr>
            <a:r>
              <a:rPr lang="en-US" sz="1200" i="1" dirty="0" smtClean="0">
                <a:solidFill>
                  <a:srgbClr val="FFFFFF"/>
                </a:solidFill>
              </a:rPr>
              <a:t>(The following slides give some examples of RCNs and BBs. The speaker should choose 1-3 that apply to</a:t>
            </a:r>
            <a:r>
              <a:rPr lang="en-US" sz="1200" i="1" baseline="0" dirty="0" smtClean="0">
                <a:solidFill>
                  <a:srgbClr val="FFFFFF"/>
                </a:solidFill>
              </a:rPr>
              <a:t> their work, and edit the slides accordingly).</a:t>
            </a:r>
            <a:endParaRPr lang="en-US" sz="1200" i="1" dirty="0" smtClean="0">
              <a:solidFill>
                <a:srgbClr val="FFFFFF"/>
              </a:solidFill>
            </a:endParaRPr>
          </a:p>
          <a:p>
            <a:endParaRPr lang="en-CA" dirty="0"/>
          </a:p>
        </p:txBody>
      </p:sp>
    </p:spTree>
    <p:extLst>
      <p:ext uri="{BB962C8B-B14F-4D97-AF65-F5344CB8AC3E}">
        <p14:creationId xmlns:p14="http://schemas.microsoft.com/office/powerpoint/2010/main" val="169359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that end,</a:t>
            </a:r>
            <a:r>
              <a:rPr lang="en-CA" baseline="0" dirty="0" smtClean="0"/>
              <a:t> research coordination networks have been developed to connect domain scientists to developments in cyberinfrastructure, providing a range of resources.</a:t>
            </a:r>
          </a:p>
          <a:p>
            <a:endParaRPr lang="en-CA" dirty="0" smtClean="0"/>
          </a:p>
          <a:p>
            <a:r>
              <a:rPr lang="en-CA" dirty="0" smtClean="0"/>
              <a:t>The suggestion is to pick &amp; choose three</a:t>
            </a:r>
            <a:r>
              <a:rPr lang="en-CA" baseline="0" dirty="0" smtClean="0"/>
              <a:t> RCNs that the speaker feels would be best suited to the audience from the next two slides.</a:t>
            </a:r>
            <a:endParaRPr lang="en-CA" dirty="0"/>
          </a:p>
        </p:txBody>
      </p:sp>
    </p:spTree>
    <p:extLst>
      <p:ext uri="{BB962C8B-B14F-4D97-AF65-F5344CB8AC3E}">
        <p14:creationId xmlns:p14="http://schemas.microsoft.com/office/powerpoint/2010/main" val="325979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2318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1270000" y="1638300"/>
            <a:ext cx="10464800" cy="3301999"/>
          </a:xfrm>
          <a:prstGeom prst="rect">
            <a:avLst/>
          </a:prstGeom>
          <a:noFill/>
          <a:ln>
            <a:noFill/>
          </a:ln>
        </p:spPr>
        <p:txBody>
          <a:bodyPr lIns="91425" tIns="91425" rIns="91425" bIns="91425" anchor="b" anchorCtr="0"/>
          <a:lstStyle>
            <a:lvl1pPr algn="ctr" rtl="0">
              <a:spcBef>
                <a:spcPts val="0"/>
              </a:spcBef>
              <a:defRPr/>
            </a:lvl1pPr>
            <a:lvl2pPr indent="228600" algn="ctr" rtl="0">
              <a:spcBef>
                <a:spcPts val="0"/>
              </a:spcBef>
              <a:defRPr/>
            </a:lvl2pPr>
            <a:lvl3pPr indent="457200" algn="ctr" rtl="0">
              <a:spcBef>
                <a:spcPts val="0"/>
              </a:spcBef>
              <a:defRPr/>
            </a:lvl3pPr>
            <a:lvl4pPr indent="685800" algn="ctr" rtl="0">
              <a:spcBef>
                <a:spcPts val="0"/>
              </a:spcBef>
              <a:defRPr/>
            </a:lvl4pPr>
            <a:lvl5pPr indent="914400" algn="ctr" rtl="0">
              <a:spcBef>
                <a:spcPts val="0"/>
              </a:spcBef>
              <a:defRPr/>
            </a:lvl5pPr>
            <a:lvl6pPr indent="1143000" algn="ctr" rtl="0">
              <a:spcBef>
                <a:spcPts val="0"/>
              </a:spcBef>
              <a:defRPr/>
            </a:lvl6pPr>
            <a:lvl7pPr indent="1371600" algn="ctr" rtl="0">
              <a:spcBef>
                <a:spcPts val="0"/>
              </a:spcBef>
              <a:defRPr/>
            </a:lvl7pPr>
            <a:lvl8pPr indent="1600200" algn="ctr" rtl="0">
              <a:spcBef>
                <a:spcPts val="0"/>
              </a:spcBef>
              <a:defRPr/>
            </a:lvl8pPr>
            <a:lvl9pPr indent="1828800" algn="ctr" rtl="0">
              <a:spcBef>
                <a:spcPts val="0"/>
              </a:spcBef>
              <a:defRPr/>
            </a:lvl9pPr>
          </a:lstStyle>
          <a:p>
            <a:endParaRPr/>
          </a:p>
        </p:txBody>
      </p:sp>
      <p:sp>
        <p:nvSpPr>
          <p:cNvPr id="9" name="Shape 9"/>
          <p:cNvSpPr txBox="1">
            <a:spLocks noGrp="1"/>
          </p:cNvSpPr>
          <p:nvPr>
            <p:ph type="body" idx="1"/>
          </p:nvPr>
        </p:nvSpPr>
        <p:spPr>
          <a:xfrm>
            <a:off x="1270000" y="5029200"/>
            <a:ext cx="10464800" cy="1130299"/>
          </a:xfrm>
          <a:prstGeom prst="rect">
            <a:avLst/>
          </a:prstGeom>
          <a:noFill/>
          <a:ln>
            <a:noFill/>
          </a:ln>
        </p:spPr>
        <p:txBody>
          <a:bodyPr lIns="91425" tIns="91425" rIns="91425" bIns="91425" anchor="t" anchorCtr="0"/>
          <a:lstStyle>
            <a:lvl1pPr marL="0" indent="0" algn="ctr" rtl="0">
              <a:spcBef>
                <a:spcPts val="0"/>
              </a:spcBef>
              <a:buFont typeface="Helvetica Neue"/>
              <a:buNone/>
              <a:defRPr/>
            </a:lvl1pPr>
            <a:lvl2pPr marL="0" indent="228600" algn="ctr" rtl="0">
              <a:spcBef>
                <a:spcPts val="0"/>
              </a:spcBef>
              <a:buFont typeface="Helvetica Neue"/>
              <a:buNone/>
              <a:defRPr/>
            </a:lvl2pPr>
            <a:lvl3pPr marL="0" indent="457200" algn="ctr" rtl="0">
              <a:spcBef>
                <a:spcPts val="0"/>
              </a:spcBef>
              <a:buFont typeface="Helvetica Neue"/>
              <a:buNone/>
              <a:defRPr/>
            </a:lvl3pPr>
            <a:lvl4pPr marL="0" indent="685800" algn="ctr" rtl="0">
              <a:spcBef>
                <a:spcPts val="0"/>
              </a:spcBef>
              <a:buFont typeface="Helvetica Neue"/>
              <a:buNone/>
              <a:defRPr/>
            </a:lvl4pPr>
            <a:lvl5pPr marL="0" indent="91440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algn="ctr" rtl="0">
              <a:spcBef>
                <a:spcPts val="0"/>
              </a:spcBef>
              <a:defRPr/>
            </a:lvl1pPr>
            <a:lvl2pPr indent="228600" algn="ctr" rtl="0">
              <a:spcBef>
                <a:spcPts val="0"/>
              </a:spcBef>
              <a:defRPr/>
            </a:lvl2pPr>
            <a:lvl3pPr indent="457200" algn="ctr" rtl="0">
              <a:spcBef>
                <a:spcPts val="0"/>
              </a:spcBef>
              <a:defRPr/>
            </a:lvl3pPr>
            <a:lvl4pPr indent="685800" algn="ctr" rtl="0">
              <a:spcBef>
                <a:spcPts val="0"/>
              </a:spcBef>
              <a:defRPr/>
            </a:lvl4pPr>
            <a:lvl5pPr indent="914400" algn="ctr" rtl="0">
              <a:spcBef>
                <a:spcPts val="0"/>
              </a:spcBef>
              <a:defRPr/>
            </a:lvl5pPr>
            <a:lvl6pPr indent="1143000" algn="ctr" rtl="0">
              <a:spcBef>
                <a:spcPts val="0"/>
              </a:spcBef>
              <a:defRPr/>
            </a:lvl6pPr>
            <a:lvl7pPr indent="1371600" algn="ctr" rtl="0">
              <a:spcBef>
                <a:spcPts val="0"/>
              </a:spcBef>
              <a:defRPr/>
            </a:lvl7pPr>
            <a:lvl8pPr indent="1600200" algn="ctr" rtl="0">
              <a:spcBef>
                <a:spcPts val="0"/>
              </a:spcBef>
              <a:defRPr/>
            </a:lvl8pPr>
            <a:lvl9pPr indent="1828800" algn="ctr" rtl="0">
              <a:spcBef>
                <a:spcPts val="0"/>
              </a:spcBef>
              <a:defRPr/>
            </a:lvl9pPr>
          </a:lstStyle>
          <a:p>
            <a:endParaRPr/>
          </a:p>
        </p:txBody>
      </p:sp>
      <p:sp>
        <p:nvSpPr>
          <p:cNvPr id="12" name="Shape 12"/>
          <p:cNvSpPr txBox="1">
            <a:spLocks noGrp="1"/>
          </p:cNvSpPr>
          <p:nvPr>
            <p:ph type="body" idx="1"/>
          </p:nvPr>
        </p:nvSpPr>
        <p:spPr>
          <a:xfrm>
            <a:off x="952500" y="2603500"/>
            <a:ext cx="11099799" cy="6286499"/>
          </a:xfrm>
          <a:prstGeom prst="rect">
            <a:avLst/>
          </a:prstGeom>
          <a:noFill/>
          <a:ln>
            <a:noFill/>
          </a:ln>
        </p:spPr>
        <p:txBody>
          <a:bodyPr lIns="91425" tIns="91425" rIns="91425" bIns="91425" anchor="ctr" anchorCtr="0"/>
          <a:lstStyle>
            <a:lvl1pPr marL="444500" indent="-273050" rtl="0">
              <a:spcBef>
                <a:spcPts val="4200"/>
              </a:spcBef>
              <a:buFont typeface="Helvetica Neue"/>
              <a:buChar char="•"/>
              <a:defRPr/>
            </a:lvl1pPr>
            <a:lvl2pPr marL="889000" indent="-273050" rtl="0">
              <a:spcBef>
                <a:spcPts val="4200"/>
              </a:spcBef>
              <a:buFont typeface="Helvetica Neue"/>
              <a:buChar char="•"/>
              <a:defRPr/>
            </a:lvl2pPr>
            <a:lvl3pPr marL="1333500" indent="-273050" rtl="0">
              <a:spcBef>
                <a:spcPts val="4200"/>
              </a:spcBef>
              <a:buFont typeface="Helvetica Neue"/>
              <a:buChar char="•"/>
              <a:defRPr/>
            </a:lvl3pPr>
            <a:lvl4pPr marL="1778000" indent="-273050" rtl="0">
              <a:spcBef>
                <a:spcPts val="4200"/>
              </a:spcBef>
              <a:buFont typeface="Helvetica Neue"/>
              <a:buChar char="•"/>
              <a:defRPr/>
            </a:lvl4pPr>
            <a:lvl5pPr marL="2222500" indent="-273050" rtl="0">
              <a:spcBef>
                <a:spcPts val="4200"/>
              </a:spcBef>
              <a:buFont typeface="Helvetica Neue"/>
              <a:buChar char="•"/>
              <a:defRPr/>
            </a:lvl5pPr>
            <a:lvl6pPr marL="2667000" indent="-273050" rtl="0">
              <a:spcBef>
                <a:spcPts val="4200"/>
              </a:spcBef>
              <a:buFont typeface="Helvetica Neue"/>
              <a:buChar char="•"/>
              <a:defRPr/>
            </a:lvl6pPr>
            <a:lvl7pPr marL="3111500" indent="-273050" rtl="0">
              <a:spcBef>
                <a:spcPts val="4200"/>
              </a:spcBef>
              <a:buFont typeface="Helvetica Neue"/>
              <a:buChar char="•"/>
              <a:defRPr/>
            </a:lvl7pPr>
            <a:lvl8pPr marL="3556000" indent="-273050" rtl="0">
              <a:spcBef>
                <a:spcPts val="4200"/>
              </a:spcBef>
              <a:buFont typeface="Helvetica Neue"/>
              <a:buChar char="•"/>
              <a:defRPr/>
            </a:lvl8pPr>
            <a:lvl9pPr marL="4000500" indent="-273050" rtl="0">
              <a:spcBef>
                <a:spcPts val="4200"/>
              </a:spcBef>
              <a:buFont typeface="Helvetica Neue"/>
              <a:buChar char="•"/>
              <a:defRPr/>
            </a:lvl9pPr>
          </a:lstStyle>
          <a:p>
            <a:endParaRPr/>
          </a:p>
        </p:txBody>
      </p:sp>
      <p:sp>
        <p:nvSpPr>
          <p:cNvPr id="13" name="Shape 13"/>
          <p:cNvSpPr txBox="1">
            <a:spLocks noGrp="1"/>
          </p:cNvSpPr>
          <p:nvPr>
            <p:ph type="dt" idx="10"/>
          </p:nvPr>
        </p:nvSpPr>
        <p:spPr>
          <a:xfrm>
            <a:off x="10564706" y="8778240"/>
            <a:ext cx="1706880" cy="519288"/>
          </a:xfrm>
          <a:prstGeom prst="rect">
            <a:avLst/>
          </a:prstGeom>
          <a:noFill/>
          <a:ln>
            <a:noFill/>
          </a:ln>
        </p:spPr>
        <p:txBody>
          <a:bodyPr lIns="91425" tIns="91425" rIns="91425" bIns="91425" anchor="t" anchorCtr="0"/>
          <a:lstStyle>
            <a:lvl1pPr marL="0" marR="0" indent="0" algn="ctr" rtl="0">
              <a:spcBef>
                <a:spcPts val="0"/>
              </a:spcBef>
              <a:defRPr/>
            </a:lvl1pPr>
            <a:lvl2pPr marL="0" marR="0" indent="228600" algn="ctr" rtl="0">
              <a:spcBef>
                <a:spcPts val="0"/>
              </a:spcBef>
              <a:defRPr/>
            </a:lvl2pPr>
            <a:lvl3pPr marL="0" marR="0" indent="457200" algn="ctr" rtl="0">
              <a:spcBef>
                <a:spcPts val="0"/>
              </a:spcBef>
              <a:defRPr/>
            </a:lvl3pPr>
            <a:lvl4pPr marL="0" marR="0" indent="685800" algn="ctr" rtl="0">
              <a:spcBef>
                <a:spcPts val="0"/>
              </a:spcBef>
              <a:defRPr/>
            </a:lvl4pPr>
            <a:lvl5pPr marL="0" marR="0" indent="914400" algn="ctr" rtl="0">
              <a:spcBef>
                <a:spcPts val="0"/>
              </a:spcBef>
              <a:defRPr/>
            </a:lvl5pPr>
            <a:lvl6pPr marL="0" marR="0" indent="1143000" algn="ctr" rtl="0">
              <a:spcBef>
                <a:spcPts val="0"/>
              </a:spcBef>
              <a:defRPr/>
            </a:lvl6pPr>
            <a:lvl7pPr marL="0" marR="0" indent="1371600" algn="ctr" rtl="0">
              <a:spcBef>
                <a:spcPts val="0"/>
              </a:spcBef>
              <a:defRPr/>
            </a:lvl7pPr>
            <a:lvl8pPr marL="0" marR="0" indent="1600200" algn="ctr" rtl="0">
              <a:spcBef>
                <a:spcPts val="0"/>
              </a:spcBef>
              <a:defRPr/>
            </a:lvl8pPr>
            <a:lvl9pPr marL="0" marR="0" indent="1828800" algn="ctr" rtl="0">
              <a:spcBef>
                <a:spcPts val="0"/>
              </a:spcBef>
              <a:defRPr/>
            </a:lvl9pPr>
          </a:lstStyle>
          <a:p>
            <a:endParaRPr/>
          </a:p>
        </p:txBody>
      </p:sp>
      <p:sp>
        <p:nvSpPr>
          <p:cNvPr id="14" name="Shape 14"/>
          <p:cNvSpPr txBox="1">
            <a:spLocks noGrp="1"/>
          </p:cNvSpPr>
          <p:nvPr>
            <p:ph type="ftr" idx="11"/>
          </p:nvPr>
        </p:nvSpPr>
        <p:spPr>
          <a:xfrm>
            <a:off x="729825" y="8778240"/>
            <a:ext cx="8046720" cy="519288"/>
          </a:xfrm>
          <a:prstGeom prst="rect">
            <a:avLst/>
          </a:prstGeom>
          <a:noFill/>
          <a:ln>
            <a:noFill/>
          </a:ln>
        </p:spPr>
        <p:txBody>
          <a:bodyPr lIns="91425" tIns="91425" rIns="91425" bIns="91425" anchor="t" anchorCtr="0"/>
          <a:lstStyle>
            <a:lvl1pPr marL="0" marR="0" indent="0" algn="ctr" rtl="0">
              <a:spcBef>
                <a:spcPts val="0"/>
              </a:spcBef>
              <a:defRPr/>
            </a:lvl1pPr>
            <a:lvl2pPr marL="0" marR="0" indent="228600" algn="ctr" rtl="0">
              <a:spcBef>
                <a:spcPts val="0"/>
              </a:spcBef>
              <a:defRPr/>
            </a:lvl2pPr>
            <a:lvl3pPr marL="0" marR="0" indent="457200" algn="ctr" rtl="0">
              <a:spcBef>
                <a:spcPts val="0"/>
              </a:spcBef>
              <a:defRPr/>
            </a:lvl3pPr>
            <a:lvl4pPr marL="0" marR="0" indent="685800" algn="ctr" rtl="0">
              <a:spcBef>
                <a:spcPts val="0"/>
              </a:spcBef>
              <a:defRPr/>
            </a:lvl4pPr>
            <a:lvl5pPr marL="0" marR="0" indent="914400" algn="ctr" rtl="0">
              <a:spcBef>
                <a:spcPts val="0"/>
              </a:spcBef>
              <a:defRPr/>
            </a:lvl5pPr>
            <a:lvl6pPr marL="0" marR="0" indent="1143000" algn="ctr" rtl="0">
              <a:spcBef>
                <a:spcPts val="0"/>
              </a:spcBef>
              <a:defRPr/>
            </a:lvl6pPr>
            <a:lvl7pPr marL="0" marR="0" indent="1371600" algn="ctr" rtl="0">
              <a:spcBef>
                <a:spcPts val="0"/>
              </a:spcBef>
              <a:defRPr/>
            </a:lvl7pPr>
            <a:lvl8pPr marL="0" marR="0" indent="1600200" algn="ctr" rtl="0">
              <a:spcBef>
                <a:spcPts val="0"/>
              </a:spcBef>
              <a:defRPr/>
            </a:lvl8pPr>
            <a:lvl9pPr marL="0" marR="0" indent="1828800" algn="ctr" rtl="0">
              <a:spcBef>
                <a:spcPts val="0"/>
              </a:spcBef>
              <a:defRPr/>
            </a:lvl9pPr>
          </a:lstStyle>
          <a:p>
            <a:endParaRPr/>
          </a:p>
        </p:txBody>
      </p:sp>
      <p:sp>
        <p:nvSpPr>
          <p:cNvPr id="15" name="Shape 15"/>
          <p:cNvSpPr txBox="1">
            <a:spLocks noGrp="1"/>
          </p:cNvSpPr>
          <p:nvPr>
            <p:ph type="sldNum" idx="12"/>
          </p:nvPr>
        </p:nvSpPr>
        <p:spPr>
          <a:xfrm>
            <a:off x="11054079" y="7933832"/>
            <a:ext cx="1218394" cy="952781"/>
          </a:xfrm>
          <a:prstGeom prst="rect">
            <a:avLst/>
          </a:prstGeom>
          <a:noFill/>
          <a:ln>
            <a:noFill/>
          </a:ln>
        </p:spPr>
        <p:txBody>
          <a:bodyPr lIns="109225" tIns="54600" rIns="109225" bIns="54600" anchor="t" anchorCtr="0">
            <a:noAutofit/>
          </a:bodyPr>
          <a:lstStyle>
            <a:lvl1pPr marL="0" marR="0" indent="0" algn="ctr" rtl="0">
              <a:spcBef>
                <a:spcPts val="0"/>
              </a:spcBef>
              <a:buNone/>
              <a:defRPr sz="1800" b="0" i="0" u="none" strike="noStrike" cap="none" baseline="0">
                <a:solidFill>
                  <a:schemeClr val="dk1"/>
                </a:solidFill>
                <a:latin typeface="Helvetica Neue"/>
                <a:ea typeface="Helvetica Neue"/>
                <a:cs typeface="Helvetica Neue"/>
                <a:sym typeface="Helvetica Neue"/>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hoto - Horizontal">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270000" y="6718300"/>
            <a:ext cx="10464800" cy="1422400"/>
          </a:xfrm>
          <a:prstGeom prst="rect">
            <a:avLst/>
          </a:prstGeom>
          <a:noFill/>
          <a:ln>
            <a:noFill/>
          </a:ln>
        </p:spPr>
        <p:txBody>
          <a:bodyPr lIns="91425" tIns="91425" rIns="91425" bIns="91425" anchor="b" anchorCtr="0"/>
          <a:lstStyle>
            <a:lvl1pPr algn="ctr" rtl="0">
              <a:spcBef>
                <a:spcPts val="0"/>
              </a:spcBef>
              <a:defRPr/>
            </a:lvl1pPr>
            <a:lvl2pPr indent="228600" algn="ctr" rtl="0">
              <a:spcBef>
                <a:spcPts val="0"/>
              </a:spcBef>
              <a:defRPr/>
            </a:lvl2pPr>
            <a:lvl3pPr indent="457200" algn="ctr" rtl="0">
              <a:spcBef>
                <a:spcPts val="0"/>
              </a:spcBef>
              <a:defRPr/>
            </a:lvl3pPr>
            <a:lvl4pPr indent="685800" algn="ctr" rtl="0">
              <a:spcBef>
                <a:spcPts val="0"/>
              </a:spcBef>
              <a:defRPr/>
            </a:lvl4pPr>
            <a:lvl5pPr indent="914400" algn="ctr" rtl="0">
              <a:spcBef>
                <a:spcPts val="0"/>
              </a:spcBef>
              <a:defRPr/>
            </a:lvl5pPr>
            <a:lvl6pPr indent="1143000" algn="ctr" rtl="0">
              <a:spcBef>
                <a:spcPts val="0"/>
              </a:spcBef>
              <a:defRPr/>
            </a:lvl6pPr>
            <a:lvl7pPr indent="1371600" algn="ctr" rtl="0">
              <a:spcBef>
                <a:spcPts val="0"/>
              </a:spcBef>
              <a:defRPr/>
            </a:lvl7pPr>
            <a:lvl8pPr indent="1600200" algn="ctr" rtl="0">
              <a:spcBef>
                <a:spcPts val="0"/>
              </a:spcBef>
              <a:defRPr/>
            </a:lvl8pPr>
            <a:lvl9pPr indent="1828800" algn="ctr" rtl="0">
              <a:spcBef>
                <a:spcPts val="0"/>
              </a:spcBef>
              <a:defRPr/>
            </a:lvl9pPr>
          </a:lstStyle>
          <a:p>
            <a:endParaRPr/>
          </a:p>
        </p:txBody>
      </p:sp>
      <p:sp>
        <p:nvSpPr>
          <p:cNvPr id="19" name="Shape 19"/>
          <p:cNvSpPr txBox="1">
            <a:spLocks noGrp="1"/>
          </p:cNvSpPr>
          <p:nvPr>
            <p:ph type="body" idx="1"/>
          </p:nvPr>
        </p:nvSpPr>
        <p:spPr>
          <a:xfrm>
            <a:off x="1270000" y="8191500"/>
            <a:ext cx="10464800" cy="1130299"/>
          </a:xfrm>
          <a:prstGeom prst="rect">
            <a:avLst/>
          </a:prstGeom>
          <a:noFill/>
          <a:ln>
            <a:noFill/>
          </a:ln>
        </p:spPr>
        <p:txBody>
          <a:bodyPr lIns="91425" tIns="91425" rIns="91425" bIns="91425" anchor="t" anchorCtr="0"/>
          <a:lstStyle>
            <a:lvl1pPr marL="0" indent="0" algn="ctr" rtl="0">
              <a:spcBef>
                <a:spcPts val="0"/>
              </a:spcBef>
              <a:buFont typeface="Helvetica Neue"/>
              <a:buNone/>
              <a:defRPr/>
            </a:lvl1pPr>
            <a:lvl2pPr marL="0" indent="228600" algn="ctr" rtl="0">
              <a:spcBef>
                <a:spcPts val="0"/>
              </a:spcBef>
              <a:buFont typeface="Helvetica Neue"/>
              <a:buNone/>
              <a:defRPr/>
            </a:lvl2pPr>
            <a:lvl3pPr marL="0" indent="457200" algn="ctr" rtl="0">
              <a:spcBef>
                <a:spcPts val="0"/>
              </a:spcBef>
              <a:buFont typeface="Helvetica Neue"/>
              <a:buNone/>
              <a:defRPr/>
            </a:lvl3pPr>
            <a:lvl4pPr marL="0" indent="685800" algn="ctr" rtl="0">
              <a:spcBef>
                <a:spcPts val="0"/>
              </a:spcBef>
              <a:buFont typeface="Helvetica Neue"/>
              <a:buNone/>
              <a:defRPr/>
            </a:lvl4pPr>
            <a:lvl5pPr marL="0" indent="91440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Top">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algn="ctr" rtl="0">
              <a:spcBef>
                <a:spcPts val="0"/>
              </a:spcBef>
              <a:defRPr/>
            </a:lvl1pPr>
            <a:lvl2pPr indent="228600" algn="ctr" rtl="0">
              <a:spcBef>
                <a:spcPts val="0"/>
              </a:spcBef>
              <a:defRPr/>
            </a:lvl2pPr>
            <a:lvl3pPr indent="457200" algn="ctr" rtl="0">
              <a:spcBef>
                <a:spcPts val="0"/>
              </a:spcBef>
              <a:defRPr/>
            </a:lvl3pPr>
            <a:lvl4pPr indent="685800" algn="ctr" rtl="0">
              <a:spcBef>
                <a:spcPts val="0"/>
              </a:spcBef>
              <a:defRPr/>
            </a:lvl4pPr>
            <a:lvl5pPr indent="914400" algn="ctr" rtl="0">
              <a:spcBef>
                <a:spcPts val="0"/>
              </a:spcBef>
              <a:defRPr/>
            </a:lvl5pPr>
            <a:lvl6pPr indent="1143000" algn="ctr" rtl="0">
              <a:spcBef>
                <a:spcPts val="0"/>
              </a:spcBef>
              <a:defRPr/>
            </a:lvl6pPr>
            <a:lvl7pPr indent="1371600" algn="ctr" rtl="0">
              <a:spcBef>
                <a:spcPts val="0"/>
              </a:spcBef>
              <a:defRPr/>
            </a:lvl7pPr>
            <a:lvl8pPr indent="1600200" algn="ctr" rtl="0">
              <a:spcBef>
                <a:spcPts val="0"/>
              </a:spcBef>
              <a:defRPr/>
            </a:lvl8pPr>
            <a:lvl9pPr indent="1828800" algn="ct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algn="ctr" rtl="0">
              <a:spcBef>
                <a:spcPts val="0"/>
              </a:spcBef>
              <a:defRPr/>
            </a:lvl1pPr>
            <a:lvl2pPr indent="228600" algn="ctr" rtl="0">
              <a:spcBef>
                <a:spcPts val="0"/>
              </a:spcBef>
              <a:defRPr/>
            </a:lvl2pPr>
            <a:lvl3pPr indent="457200" algn="ctr" rtl="0">
              <a:spcBef>
                <a:spcPts val="0"/>
              </a:spcBef>
              <a:defRPr/>
            </a:lvl3pPr>
            <a:lvl4pPr indent="685800" algn="ctr" rtl="0">
              <a:spcBef>
                <a:spcPts val="0"/>
              </a:spcBef>
              <a:defRPr/>
            </a:lvl4pPr>
            <a:lvl5pPr indent="914400" algn="ctr" rtl="0">
              <a:spcBef>
                <a:spcPts val="0"/>
              </a:spcBef>
              <a:defRPr/>
            </a:lvl5pPr>
            <a:lvl6pPr indent="1143000" algn="ctr" rtl="0">
              <a:spcBef>
                <a:spcPts val="0"/>
              </a:spcBef>
              <a:defRPr/>
            </a:lvl6pPr>
            <a:lvl7pPr indent="1371600" algn="ctr" rtl="0">
              <a:spcBef>
                <a:spcPts val="0"/>
              </a:spcBef>
              <a:defRPr/>
            </a:lvl7pPr>
            <a:lvl8pPr indent="1600200" algn="ctr" rtl="0">
              <a:spcBef>
                <a:spcPts val="0"/>
              </a:spcBef>
              <a:defRPr/>
            </a:lvl8pPr>
            <a:lvl9pPr indent="1828800" algn="ctr" rtl="0">
              <a:spcBef>
                <a:spcPts val="0"/>
              </a:spcBef>
              <a:defRPr/>
            </a:lvl9pPr>
          </a:lstStyle>
          <a:p>
            <a:endParaRPr/>
          </a:p>
        </p:txBody>
      </p:sp>
      <p:sp>
        <p:nvSpPr>
          <p:cNvPr id="26" name="Shape 26"/>
          <p:cNvSpPr txBox="1">
            <a:spLocks noGrp="1"/>
          </p:cNvSpPr>
          <p:nvPr>
            <p:ph type="body" idx="1"/>
          </p:nvPr>
        </p:nvSpPr>
        <p:spPr>
          <a:xfrm>
            <a:off x="952500" y="2603500"/>
            <a:ext cx="5333999" cy="6286499"/>
          </a:xfrm>
          <a:prstGeom prst="rect">
            <a:avLst/>
          </a:prstGeom>
          <a:noFill/>
          <a:ln>
            <a:noFill/>
          </a:ln>
        </p:spPr>
        <p:txBody>
          <a:bodyPr lIns="91425" tIns="91425" rIns="91425" bIns="91425" anchor="ctr" anchorCtr="0"/>
          <a:lstStyle>
            <a:lvl1pPr marL="342900" indent="-342900" rtl="0">
              <a:spcBef>
                <a:spcPts val="3200"/>
              </a:spcBef>
              <a:defRPr/>
            </a:lvl1pPr>
            <a:lvl2pPr marL="685800" indent="-342900" rtl="0">
              <a:spcBef>
                <a:spcPts val="3200"/>
              </a:spcBef>
              <a:defRPr/>
            </a:lvl2pPr>
            <a:lvl3pPr marL="1028700" indent="-342900" rtl="0">
              <a:spcBef>
                <a:spcPts val="3200"/>
              </a:spcBef>
              <a:defRPr/>
            </a:lvl3pPr>
            <a:lvl4pPr marL="1371600" indent="-342900" rtl="0">
              <a:spcBef>
                <a:spcPts val="3200"/>
              </a:spcBef>
              <a:defRPr/>
            </a:lvl4pPr>
            <a:lvl5pPr marL="1714500" indent="-342900" rtl="0">
              <a:spcBef>
                <a:spcPts val="32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ullets">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952500" y="1270000"/>
            <a:ext cx="11099799" cy="7213600"/>
          </a:xfrm>
          <a:prstGeom prst="rect">
            <a:avLst/>
          </a:prstGeom>
          <a:noFill/>
          <a:ln>
            <a:noFill/>
          </a:ln>
        </p:spPr>
        <p:txBody>
          <a:bodyPr lIns="91425" tIns="91425" rIns="91425" bIns="91425" anchor="ctr" anchorCtr="0"/>
          <a:lstStyle>
            <a:lvl1pPr marL="444500" indent="-273050" rtl="0">
              <a:spcBef>
                <a:spcPts val="4200"/>
              </a:spcBef>
              <a:buFont typeface="Helvetica Neue"/>
              <a:buChar char="•"/>
              <a:defRPr/>
            </a:lvl1pPr>
            <a:lvl2pPr marL="889000" indent="-273050" rtl="0">
              <a:spcBef>
                <a:spcPts val="4200"/>
              </a:spcBef>
              <a:buFont typeface="Helvetica Neue"/>
              <a:buChar char="•"/>
              <a:defRPr/>
            </a:lvl2pPr>
            <a:lvl3pPr marL="1333500" indent="-273050" rtl="0">
              <a:spcBef>
                <a:spcPts val="4200"/>
              </a:spcBef>
              <a:buFont typeface="Helvetica Neue"/>
              <a:buChar char="•"/>
              <a:defRPr/>
            </a:lvl3pPr>
            <a:lvl4pPr marL="1778000" indent="-273050" rtl="0">
              <a:spcBef>
                <a:spcPts val="4200"/>
              </a:spcBef>
              <a:buFont typeface="Helvetica Neue"/>
              <a:buChar char="•"/>
              <a:defRPr/>
            </a:lvl4pPr>
            <a:lvl5pPr marL="2222500" indent="-273050" rtl="0">
              <a:spcBef>
                <a:spcPts val="4200"/>
              </a:spcBef>
              <a:buFont typeface="Helvetica Neue"/>
              <a:buChar char="•"/>
              <a:defRPr/>
            </a:lvl5pPr>
            <a:lvl6pPr marL="2667000" indent="-273050" rtl="0">
              <a:spcBef>
                <a:spcPts val="4200"/>
              </a:spcBef>
              <a:buFont typeface="Helvetica Neue"/>
              <a:buChar char="•"/>
              <a:defRPr/>
            </a:lvl6pPr>
            <a:lvl7pPr marL="3111500" indent="-273050" rtl="0">
              <a:spcBef>
                <a:spcPts val="4200"/>
              </a:spcBef>
              <a:buFont typeface="Helvetica Neue"/>
              <a:buChar char="•"/>
              <a:defRPr/>
            </a:lvl7pPr>
            <a:lvl8pPr marL="3556000" indent="-273050" rtl="0">
              <a:spcBef>
                <a:spcPts val="4200"/>
              </a:spcBef>
              <a:buFont typeface="Helvetica Neue"/>
              <a:buChar char="•"/>
              <a:defRPr/>
            </a:lvl8pPr>
            <a:lvl9pPr marL="4000500" indent="-273050" rtl="0">
              <a:spcBef>
                <a:spcPts val="4200"/>
              </a:spcBef>
              <a:buFont typeface="Helvetica Neue"/>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hoto - 3 Up">
    <p:spTree>
      <p:nvGrpSpPr>
        <p:cNvPr id="1" name="Shape 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indent="0" algn="ctr" rtl="0">
              <a:spcBef>
                <a:spcPts val="0"/>
              </a:spcBef>
              <a:defRPr/>
            </a:lvl1pPr>
            <a:lvl2pPr marL="0" marR="0" indent="228600" algn="ctr" rtl="0">
              <a:spcBef>
                <a:spcPts val="0"/>
              </a:spcBef>
              <a:defRPr/>
            </a:lvl2pPr>
            <a:lvl3pPr marL="0" marR="0" indent="457200" algn="ctr" rtl="0">
              <a:spcBef>
                <a:spcPts val="0"/>
              </a:spcBef>
              <a:defRPr/>
            </a:lvl3pPr>
            <a:lvl4pPr marL="0" marR="0" indent="685800" algn="ctr" rtl="0">
              <a:spcBef>
                <a:spcPts val="0"/>
              </a:spcBef>
              <a:defRPr/>
            </a:lvl4pPr>
            <a:lvl5pPr marL="0" marR="0" indent="914400" algn="ctr" rtl="0">
              <a:spcBef>
                <a:spcPts val="0"/>
              </a:spcBef>
              <a:defRPr/>
            </a:lvl5pPr>
            <a:lvl6pPr marL="0" marR="0" indent="1143000" algn="ctr" rtl="0">
              <a:spcBef>
                <a:spcPts val="0"/>
              </a:spcBef>
              <a:defRPr/>
            </a:lvl6pPr>
            <a:lvl7pPr marL="0" marR="0" indent="1371600" algn="ctr" rtl="0">
              <a:spcBef>
                <a:spcPts val="0"/>
              </a:spcBef>
              <a:defRPr/>
            </a:lvl7pPr>
            <a:lvl8pPr marL="0" marR="0" indent="1600200" algn="ctr" rtl="0">
              <a:spcBef>
                <a:spcPts val="0"/>
              </a:spcBef>
              <a:defRPr/>
            </a:lvl8pPr>
            <a:lvl9pPr marL="0" marR="0" indent="1828800" algn="ctr" rtl="0">
              <a:spcBef>
                <a:spcPts val="0"/>
              </a:spcBef>
              <a:defRPr/>
            </a:lvl9pPr>
          </a:lstStyle>
          <a:p>
            <a:endParaRPr/>
          </a:p>
        </p:txBody>
      </p:sp>
      <p:sp>
        <p:nvSpPr>
          <p:cNvPr id="6" name="Shape 6"/>
          <p:cNvSpPr txBox="1">
            <a:spLocks noGrp="1"/>
          </p:cNvSpPr>
          <p:nvPr>
            <p:ph type="body" idx="1"/>
          </p:nvPr>
        </p:nvSpPr>
        <p:spPr>
          <a:xfrm>
            <a:off x="952500" y="2603500"/>
            <a:ext cx="11099799" cy="6286499"/>
          </a:xfrm>
          <a:prstGeom prst="rect">
            <a:avLst/>
          </a:prstGeom>
          <a:noFill/>
          <a:ln>
            <a:noFill/>
          </a:ln>
        </p:spPr>
        <p:txBody>
          <a:bodyPr lIns="91425" tIns="91425" rIns="91425" bIns="91425" anchor="ctr" anchorCtr="0"/>
          <a:lstStyle>
            <a:lvl1pPr marL="444500" marR="0" indent="-273050" algn="l" rtl="0">
              <a:spcBef>
                <a:spcPts val="4200"/>
              </a:spcBef>
              <a:buFont typeface="Helvetica Neue"/>
              <a:buChar char="•"/>
              <a:defRPr/>
            </a:lvl1pPr>
            <a:lvl2pPr marL="889000" marR="0" indent="-273050" algn="l" rtl="0">
              <a:spcBef>
                <a:spcPts val="4200"/>
              </a:spcBef>
              <a:buFont typeface="Helvetica Neue"/>
              <a:buChar char="•"/>
              <a:defRPr/>
            </a:lvl2pPr>
            <a:lvl3pPr marL="1333500" marR="0" indent="-273050" algn="l" rtl="0">
              <a:spcBef>
                <a:spcPts val="4200"/>
              </a:spcBef>
              <a:buFont typeface="Helvetica Neue"/>
              <a:buChar char="•"/>
              <a:defRPr/>
            </a:lvl3pPr>
            <a:lvl4pPr marL="1778000" marR="0" indent="-273050" algn="l" rtl="0">
              <a:spcBef>
                <a:spcPts val="4200"/>
              </a:spcBef>
              <a:buFont typeface="Helvetica Neue"/>
              <a:buChar char="•"/>
              <a:defRPr/>
            </a:lvl4pPr>
            <a:lvl5pPr marL="2222500" marR="0" indent="-273050" algn="l" rtl="0">
              <a:spcBef>
                <a:spcPts val="4200"/>
              </a:spcBef>
              <a:buFont typeface="Helvetica Neue"/>
              <a:buChar char="•"/>
              <a:defRPr/>
            </a:lvl5pPr>
            <a:lvl6pPr marL="2667000" marR="0" indent="-273050" algn="l" rtl="0">
              <a:spcBef>
                <a:spcPts val="4200"/>
              </a:spcBef>
              <a:buFont typeface="Helvetica Neue"/>
              <a:buChar char="•"/>
              <a:defRPr/>
            </a:lvl6pPr>
            <a:lvl7pPr marL="3111500" marR="0" indent="-273050" algn="l" rtl="0">
              <a:spcBef>
                <a:spcPts val="4200"/>
              </a:spcBef>
              <a:buFont typeface="Helvetica Neue"/>
              <a:buChar char="•"/>
              <a:defRPr/>
            </a:lvl7pPr>
            <a:lvl8pPr marL="3556000" marR="0" indent="-273050" algn="l" rtl="0">
              <a:spcBef>
                <a:spcPts val="4200"/>
              </a:spcBef>
              <a:buFont typeface="Helvetica Neue"/>
              <a:buChar char="•"/>
              <a:defRPr/>
            </a:lvl8pPr>
            <a:lvl9pPr marL="4000500" marR="0" indent="-273050" algn="l" rtl="0">
              <a:spcBef>
                <a:spcPts val="4200"/>
              </a:spcBef>
              <a:buFont typeface="Helvetica Neue"/>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11337" y="396493"/>
            <a:ext cx="5017448" cy="3361122"/>
          </a:xfrm>
          <a:prstGeom prst="rect">
            <a:avLst/>
          </a:prstGeom>
          <a:noFill/>
          <a:ln>
            <a:noFill/>
          </a:ln>
        </p:spPr>
        <p:txBody>
          <a:bodyPr lIns="0" tIns="0" rIns="0" bIns="0" anchor="b" anchorCtr="0">
            <a:noAutofit/>
          </a:bodyPr>
          <a:lstStyle/>
          <a:p>
            <a:pPr marL="0" marR="0" lvl="0" indent="0" algn="ctr" rtl="0">
              <a:spcBef>
                <a:spcPts val="0"/>
              </a:spcBef>
              <a:buSzPct val="25000"/>
              <a:buNone/>
            </a:pPr>
            <a:r>
              <a:rPr lang="en-US" sz="7200" b="1" i="0" u="none" strike="noStrike" cap="none" baseline="0" dirty="0" err="1" smtClean="0">
                <a:solidFill>
                  <a:srgbClr val="26497D"/>
                </a:solidFill>
                <a:latin typeface="Helvetica Neue"/>
                <a:ea typeface="Helvetica Neue"/>
                <a:cs typeface="Helvetica Neue"/>
                <a:sym typeface="Helvetica Neue"/>
              </a:rPr>
              <a:t>EarthCube</a:t>
            </a:r>
            <a:endParaRPr lang="en-US" sz="7200" b="1" i="0" u="none" strike="noStrike" cap="none" baseline="0" dirty="0">
              <a:solidFill>
                <a:srgbClr val="26497D"/>
              </a:solidFill>
              <a:latin typeface="Helvetica Neue"/>
              <a:ea typeface="Helvetica Neue"/>
              <a:cs typeface="Helvetica Neue"/>
              <a:sym typeface="Helvetica Neue"/>
            </a:endParaRPr>
          </a:p>
        </p:txBody>
      </p:sp>
      <p:sp>
        <p:nvSpPr>
          <p:cNvPr id="32" name="Shape 32"/>
          <p:cNvSpPr txBox="1">
            <a:spLocks noGrp="1"/>
          </p:cNvSpPr>
          <p:nvPr>
            <p:ph type="body" idx="1"/>
          </p:nvPr>
        </p:nvSpPr>
        <p:spPr>
          <a:xfrm>
            <a:off x="185418" y="4534009"/>
            <a:ext cx="5017447" cy="1404097"/>
          </a:xfrm>
          <a:prstGeom prst="rect">
            <a:avLst/>
          </a:prstGeom>
          <a:noFill/>
          <a:ln>
            <a:noFill/>
          </a:ln>
        </p:spPr>
        <p:txBody>
          <a:bodyPr lIns="0" tIns="0" rIns="0" bIns="0" anchor="t" anchorCtr="0">
            <a:noAutofit/>
          </a:bodyPr>
          <a:lstStyle/>
          <a:p>
            <a:pPr marL="0" marR="0" lvl="0" indent="0" algn="ctr" rtl="0">
              <a:spcBef>
                <a:spcPts val="0"/>
              </a:spcBef>
              <a:buClr>
                <a:srgbClr val="008000"/>
              </a:buClr>
              <a:buSzPct val="25000"/>
              <a:buFont typeface="Helvetica Neue"/>
              <a:buNone/>
            </a:pPr>
            <a:r>
              <a:rPr lang="en-US" sz="4800" b="0" i="0" u="none" strike="noStrike" cap="none" baseline="0" dirty="0" smtClean="0">
                <a:solidFill>
                  <a:srgbClr val="63832D"/>
                </a:solidFill>
                <a:latin typeface="Helvetica Neue"/>
                <a:ea typeface="Helvetica Neue"/>
                <a:cs typeface="Helvetica Neue"/>
                <a:sym typeface="Helvetica Neue"/>
              </a:rPr>
              <a:t>Sustaining the</a:t>
            </a:r>
          </a:p>
          <a:p>
            <a:pPr marL="0" marR="0" lvl="0" indent="0" algn="ctr" rtl="0">
              <a:spcBef>
                <a:spcPts val="0"/>
              </a:spcBef>
              <a:buClr>
                <a:srgbClr val="008000"/>
              </a:buClr>
              <a:buSzPct val="25000"/>
              <a:buFont typeface="Helvetica Neue"/>
              <a:buNone/>
            </a:pPr>
            <a:r>
              <a:rPr lang="en-US" sz="4800" dirty="0" smtClean="0">
                <a:solidFill>
                  <a:srgbClr val="63832D"/>
                </a:solidFill>
                <a:latin typeface="Helvetica Neue"/>
                <a:ea typeface="Helvetica Neue"/>
                <a:cs typeface="Helvetica Neue"/>
                <a:sym typeface="Helvetica Neue"/>
              </a:rPr>
              <a:t>Geosciences </a:t>
            </a:r>
          </a:p>
          <a:p>
            <a:pPr marL="0" marR="0" lvl="0" indent="0" algn="ctr" rtl="0">
              <a:spcBef>
                <a:spcPts val="0"/>
              </a:spcBef>
              <a:buClr>
                <a:srgbClr val="008000"/>
              </a:buClr>
              <a:buSzPct val="25000"/>
              <a:buFont typeface="Helvetica Neue"/>
              <a:buNone/>
            </a:pPr>
            <a:r>
              <a:rPr lang="en-US" sz="4800" dirty="0" smtClean="0">
                <a:solidFill>
                  <a:srgbClr val="63832D"/>
                </a:solidFill>
                <a:latin typeface="Helvetica Neue"/>
                <a:ea typeface="Helvetica Neue"/>
                <a:cs typeface="Helvetica Neue"/>
                <a:sym typeface="Helvetica Neue"/>
              </a:rPr>
              <a:t>for </a:t>
            </a:r>
            <a:r>
              <a:rPr lang="en-US" sz="4800" b="0" i="0" u="none" strike="noStrike" cap="none" baseline="0" dirty="0" smtClean="0">
                <a:solidFill>
                  <a:srgbClr val="63832D"/>
                </a:solidFill>
                <a:latin typeface="Helvetica Neue"/>
                <a:ea typeface="Helvetica Neue"/>
                <a:cs typeface="Helvetica Neue"/>
                <a:sym typeface="Helvetica Neue"/>
              </a:rPr>
              <a:t>21</a:t>
            </a:r>
            <a:r>
              <a:rPr lang="en-US" sz="4800" b="0" i="0" u="none" strike="noStrike" cap="none" baseline="30000" dirty="0" smtClean="0">
                <a:solidFill>
                  <a:srgbClr val="63832D"/>
                </a:solidFill>
                <a:latin typeface="Helvetica Neue"/>
                <a:ea typeface="Helvetica Neue"/>
                <a:cs typeface="Helvetica Neue"/>
                <a:sym typeface="Helvetica Neue"/>
              </a:rPr>
              <a:t>st</a:t>
            </a:r>
            <a:r>
              <a:rPr lang="en-US" sz="4800" b="0" i="0" u="none" strike="noStrike" cap="none" baseline="0" dirty="0" smtClean="0">
                <a:solidFill>
                  <a:srgbClr val="63832D"/>
                </a:solidFill>
                <a:latin typeface="Helvetica Neue"/>
                <a:ea typeface="Helvetica Neue"/>
                <a:cs typeface="Helvetica Neue"/>
                <a:sym typeface="Helvetica Neue"/>
              </a:rPr>
              <a:t> Century</a:t>
            </a:r>
          </a:p>
          <a:p>
            <a:pPr marL="0" marR="0" lvl="0" indent="0" algn="ctr" rtl="0">
              <a:spcBef>
                <a:spcPts val="0"/>
              </a:spcBef>
              <a:buClr>
                <a:srgbClr val="008000"/>
              </a:buClr>
              <a:buSzPct val="25000"/>
              <a:buFont typeface="Helvetica Neue"/>
              <a:buNone/>
            </a:pPr>
            <a:r>
              <a:rPr lang="en-US" sz="4800" dirty="0" smtClean="0">
                <a:solidFill>
                  <a:srgbClr val="63832D"/>
                </a:solidFill>
                <a:latin typeface="Helvetica Neue"/>
                <a:ea typeface="Helvetica Neue"/>
                <a:cs typeface="Helvetica Neue"/>
                <a:sym typeface="Helvetica Neue"/>
              </a:rPr>
              <a:t>Challenges</a:t>
            </a:r>
            <a:endParaRPr lang="en-US" sz="4800" b="0" i="0" u="none" strike="noStrike" cap="none" baseline="0" dirty="0">
              <a:solidFill>
                <a:srgbClr val="63832D"/>
              </a:solidFill>
              <a:latin typeface="Helvetica Neue"/>
              <a:ea typeface="Helvetica Neue"/>
              <a:cs typeface="Helvetica Neue"/>
              <a:sym typeface="Helvetica Neue"/>
            </a:endParaRPr>
          </a:p>
        </p:txBody>
      </p:sp>
      <p:pic>
        <p:nvPicPr>
          <p:cNvPr id="2" name="Picture 1"/>
          <p:cNvPicPr>
            <a:picLocks noChangeAspect="1"/>
          </p:cNvPicPr>
          <p:nvPr/>
        </p:nvPicPr>
        <p:blipFill>
          <a:blip r:embed="rId3"/>
          <a:stretch>
            <a:fillRect/>
          </a:stretch>
        </p:blipFill>
        <p:spPr>
          <a:xfrm>
            <a:off x="5676035" y="-12879"/>
            <a:ext cx="7333173" cy="9753600"/>
          </a:xfrm>
          <a:prstGeom prst="rect">
            <a:avLst/>
          </a:prstGeom>
        </p:spPr>
      </p:pic>
      <p:pic>
        <p:nvPicPr>
          <p:cNvPr id="5" name="Shape 61"/>
          <p:cNvPicPr preferRelativeResize="0"/>
          <p:nvPr/>
        </p:nvPicPr>
        <p:blipFill rotWithShape="1">
          <a:blip r:embed="rId4">
            <a:alphaModFix/>
          </a:blip>
          <a:srcRect/>
          <a:stretch/>
        </p:blipFill>
        <p:spPr>
          <a:xfrm>
            <a:off x="156846" y="8812982"/>
            <a:ext cx="820391" cy="836779"/>
          </a:xfrm>
          <a:prstGeom prst="rect">
            <a:avLst/>
          </a:prstGeom>
          <a:noFill/>
          <a:ln>
            <a:noFill/>
          </a:ln>
        </p:spPr>
      </p:pic>
      <p:sp>
        <p:nvSpPr>
          <p:cNvPr id="3" name="TextBox 2"/>
          <p:cNvSpPr txBox="1"/>
          <p:nvPr/>
        </p:nvSpPr>
        <p:spPr>
          <a:xfrm>
            <a:off x="1090529" y="8908206"/>
            <a:ext cx="4502378" cy="646331"/>
          </a:xfrm>
          <a:prstGeom prst="rect">
            <a:avLst/>
          </a:prstGeom>
          <a:noFill/>
        </p:spPr>
        <p:txBody>
          <a:bodyPr wrap="square" rtlCol="0">
            <a:spAutoFit/>
          </a:bodyPr>
          <a:lstStyle/>
          <a:p>
            <a:r>
              <a:rPr lang="en-US" sz="1200" i="1" dirty="0" smtClean="0">
                <a:solidFill>
                  <a:schemeClr val="accent1">
                    <a:lumMod val="60000"/>
                    <a:lumOff val="40000"/>
                  </a:schemeClr>
                </a:solidFill>
              </a:rPr>
              <a:t>Credits: from </a:t>
            </a:r>
            <a:r>
              <a:rPr lang="en-US" sz="1200" i="1" dirty="0">
                <a:solidFill>
                  <a:schemeClr val="accent1">
                    <a:lumMod val="60000"/>
                    <a:lumOff val="40000"/>
                  </a:schemeClr>
                </a:solidFill>
              </a:rPr>
              <a:t>top to bottom: NOAA </a:t>
            </a:r>
            <a:r>
              <a:rPr lang="en-US" sz="1200" i="1" dirty="0" err="1">
                <a:solidFill>
                  <a:schemeClr val="accent1">
                    <a:lumMod val="60000"/>
                    <a:lumOff val="40000"/>
                  </a:schemeClr>
                </a:solidFill>
              </a:rPr>
              <a:t>Okeanos</a:t>
            </a:r>
            <a:r>
              <a:rPr lang="en-US" sz="1200" i="1" dirty="0">
                <a:solidFill>
                  <a:schemeClr val="accent1">
                    <a:lumMod val="60000"/>
                    <a:lumOff val="40000"/>
                  </a:schemeClr>
                </a:solidFill>
              </a:rPr>
              <a:t> Explorer Program (CC BY-SA 2.0), NASA/Kathryn Hansen (CC BY 2.0), and Canyonlands National Park/Neal Herbert (CC BY-NC-SA 2.0). </a:t>
            </a:r>
            <a:endParaRPr lang="en-US" sz="1200" dirty="0">
              <a:solidFill>
                <a:schemeClr val="accent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33" y="-249766"/>
            <a:ext cx="11099799" cy="2158999"/>
          </a:xfrm>
        </p:spPr>
        <p:txBody>
          <a:bodyPr/>
          <a:lstStyle/>
          <a:p>
            <a: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t>Building Blocks (BB)</a:t>
            </a:r>
            <a:endParaRPr lang="en-CA" sz="5400"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51200" y="4615190"/>
            <a:ext cx="6502400" cy="307777"/>
          </a:xfrm>
          <a:prstGeom prst="rect">
            <a:avLst/>
          </a:prstGeom>
        </p:spPr>
        <p:txBody>
          <a:bodyPr>
            <a:spAutoFit/>
          </a:bodyPr>
          <a:lstStyle/>
          <a:p>
            <a:r>
              <a:rPr lang="en-CA" dirty="0" smtClean="0"/>
              <a:t>-</a:t>
            </a:r>
            <a:endParaRPr lang="en-CA" dirty="0"/>
          </a:p>
        </p:txBody>
      </p:sp>
      <p:sp>
        <p:nvSpPr>
          <p:cNvPr id="22" name="TextBox 21"/>
          <p:cNvSpPr txBox="1"/>
          <p:nvPr/>
        </p:nvSpPr>
        <p:spPr>
          <a:xfrm>
            <a:off x="502995" y="4250202"/>
            <a:ext cx="7779311" cy="2492990"/>
          </a:xfrm>
          <a:prstGeom prst="rect">
            <a:avLst/>
          </a:prstGeom>
          <a:noFill/>
        </p:spPr>
        <p:txBody>
          <a:bodyPr wrap="square" rtlCol="0">
            <a:spAutoFit/>
          </a:bodyPr>
          <a:lstStyle/>
          <a:p>
            <a:r>
              <a:rPr lang="en-CA" sz="3600" b="1" dirty="0">
                <a:solidFill>
                  <a:srgbClr val="26497D"/>
                </a:solidFill>
                <a:latin typeface="+mj-lt"/>
                <a:ea typeface="Helvetica Neue"/>
                <a:cs typeface="Helvetica Neue"/>
              </a:rPr>
              <a:t>Earth System Bridge</a:t>
            </a:r>
          </a:p>
          <a:p>
            <a:r>
              <a:rPr lang="en-CA" sz="2400" b="1" u="sng" dirty="0"/>
              <a:t>Spanning Scientific Communities with Interoperable Modeling Frameworks</a:t>
            </a:r>
          </a:p>
          <a:p>
            <a:r>
              <a:rPr lang="en-CA" sz="2400" dirty="0" smtClean="0"/>
              <a:t>Earth </a:t>
            </a:r>
            <a:r>
              <a:rPr lang="en-CA" sz="2400" dirty="0"/>
              <a:t>System Bridge </a:t>
            </a:r>
            <a:r>
              <a:rPr lang="en-CA" sz="2400" dirty="0" smtClean="0"/>
              <a:t>will </a:t>
            </a:r>
            <a:r>
              <a:rPr lang="en-CA" sz="2400" dirty="0"/>
              <a:t>allow </a:t>
            </a:r>
            <a:r>
              <a:rPr lang="en-CA" sz="2400" dirty="0" smtClean="0"/>
              <a:t>interoperable modeling frameworks, enabling communities </a:t>
            </a:r>
            <a:r>
              <a:rPr lang="en-CA" sz="2400" dirty="0"/>
              <a:t>to collaborate and advance earth system science.</a:t>
            </a:r>
          </a:p>
        </p:txBody>
      </p:sp>
      <p:grpSp>
        <p:nvGrpSpPr>
          <p:cNvPr id="7" name="Group 6"/>
          <p:cNvGrpSpPr/>
          <p:nvPr/>
        </p:nvGrpSpPr>
        <p:grpSpPr>
          <a:xfrm>
            <a:off x="553795" y="1845733"/>
            <a:ext cx="11611552" cy="2426139"/>
            <a:chOff x="553795" y="1845733"/>
            <a:chExt cx="11611552" cy="2426139"/>
          </a:xfrm>
        </p:grpSpPr>
        <p:sp>
          <p:nvSpPr>
            <p:cNvPr id="12" name="TextBox 11"/>
            <p:cNvSpPr txBox="1"/>
            <p:nvPr/>
          </p:nvSpPr>
          <p:spPr>
            <a:xfrm>
              <a:off x="553795" y="2035150"/>
              <a:ext cx="8386481" cy="1754327"/>
            </a:xfrm>
            <a:prstGeom prst="rect">
              <a:avLst/>
            </a:prstGeom>
            <a:noFill/>
          </p:spPr>
          <p:txBody>
            <a:bodyPr wrap="square" rtlCol="0">
              <a:spAutoFit/>
            </a:bodyPr>
            <a:lstStyle/>
            <a:p>
              <a:r>
                <a:rPr lang="en-CA" sz="3600" b="1" dirty="0" err="1">
                  <a:solidFill>
                    <a:srgbClr val="26497D"/>
                  </a:solidFill>
                  <a:latin typeface="+mj-lt"/>
                  <a:ea typeface="Helvetica Neue"/>
                  <a:cs typeface="Helvetica Neue"/>
                </a:rPr>
                <a:t>BCube</a:t>
              </a:r>
              <a:endParaRPr lang="en-CA" sz="3600" b="1" dirty="0">
                <a:solidFill>
                  <a:srgbClr val="26497D"/>
                </a:solidFill>
                <a:latin typeface="+mj-lt"/>
                <a:ea typeface="Helvetica Neue"/>
                <a:cs typeface="Helvetica Neue"/>
              </a:endParaRPr>
            </a:p>
            <a:p>
              <a:r>
                <a:rPr lang="en-CA" sz="2400" b="1" u="sng" dirty="0" smtClean="0"/>
                <a:t>A </a:t>
              </a:r>
              <a:r>
                <a:rPr lang="en-CA" sz="2400" b="1" u="sng" dirty="0"/>
                <a:t>Broker Framework for Next Generation </a:t>
              </a:r>
              <a:r>
                <a:rPr lang="en-CA" sz="2400" b="1" u="sng" dirty="0" smtClean="0"/>
                <a:t>Geosciences</a:t>
              </a:r>
            </a:p>
            <a:p>
              <a:r>
                <a:rPr lang="en-CA" sz="2400" dirty="0" smtClean="0"/>
                <a:t>Building tools to improve data brokering &amp; improving </a:t>
              </a:r>
              <a:r>
                <a:rPr lang="en-CA" sz="2400" dirty="0"/>
                <a:t>access </a:t>
              </a:r>
              <a:r>
                <a:rPr lang="en-CA" sz="2400" dirty="0" smtClean="0"/>
                <a:t>valuable </a:t>
              </a:r>
              <a:r>
                <a:rPr lang="en-CA" sz="2400" dirty="0"/>
                <a:t>data by developing web </a:t>
              </a:r>
              <a:r>
                <a:rPr lang="en-CA" sz="2400" dirty="0" smtClean="0"/>
                <a:t>crawlers.</a:t>
              </a:r>
              <a:endParaRPr lang="en-CA" sz="2400" dirty="0"/>
            </a:p>
          </p:txBody>
        </p:sp>
        <p:pic>
          <p:nvPicPr>
            <p:cNvPr id="9218" name="Picture 2" descr="http://nsidc.org/sites/nsidc.org/files/images/BCube_lar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233" y="1845733"/>
              <a:ext cx="2441114" cy="242613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220" name="Picture 4" descr="http://earthcube.org/sites/default/files/ESB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172" y="5181601"/>
            <a:ext cx="4691487" cy="123081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519929" y="7092178"/>
            <a:ext cx="11824471" cy="2427664"/>
            <a:chOff x="536862" y="7363111"/>
            <a:chExt cx="11824471" cy="2427664"/>
          </a:xfrm>
        </p:grpSpPr>
        <p:sp>
          <p:nvSpPr>
            <p:cNvPr id="27" name="TextBox 26"/>
            <p:cNvSpPr txBox="1"/>
            <p:nvPr/>
          </p:nvSpPr>
          <p:spPr>
            <a:xfrm>
              <a:off x="536862" y="7449714"/>
              <a:ext cx="8751517" cy="2123658"/>
            </a:xfrm>
            <a:prstGeom prst="rect">
              <a:avLst/>
            </a:prstGeom>
            <a:noFill/>
          </p:spPr>
          <p:txBody>
            <a:bodyPr wrap="square" rtlCol="0">
              <a:spAutoFit/>
            </a:bodyPr>
            <a:lstStyle/>
            <a:p>
              <a:r>
                <a:rPr lang="en-CA" sz="3600" b="1" dirty="0" err="1">
                  <a:solidFill>
                    <a:srgbClr val="26497D"/>
                  </a:solidFill>
                  <a:latin typeface="+mj-lt"/>
                  <a:ea typeface="Helvetica Neue"/>
                  <a:cs typeface="Helvetica Neue"/>
                </a:rPr>
                <a:t>GeoDeepDive</a:t>
              </a:r>
              <a:endParaRPr lang="en-CA" sz="3600" b="1" dirty="0">
                <a:solidFill>
                  <a:srgbClr val="26497D"/>
                </a:solidFill>
                <a:latin typeface="+mj-lt"/>
                <a:ea typeface="Helvetica Neue"/>
                <a:cs typeface="Helvetica Neue"/>
              </a:endParaRPr>
            </a:p>
            <a:p>
              <a:r>
                <a:rPr lang="en-CA" sz="2400" b="1" u="sng" dirty="0" smtClean="0"/>
                <a:t>A </a:t>
              </a:r>
              <a:r>
                <a:rPr lang="en-CA" sz="2400" b="1" u="sng" dirty="0"/>
                <a:t>Cognitive Computer Infrastructure for Geoscience</a:t>
              </a:r>
            </a:p>
            <a:p>
              <a:r>
                <a:rPr lang="en-CA" sz="2400" dirty="0" smtClean="0"/>
                <a:t>Developing capabilities </a:t>
              </a:r>
              <a:r>
                <a:rPr lang="en-CA" sz="2400" dirty="0"/>
                <a:t>in machine reading </a:t>
              </a:r>
              <a:r>
                <a:rPr lang="en-CA" sz="2400" dirty="0" smtClean="0"/>
                <a:t>to benefit </a:t>
              </a:r>
              <a:r>
                <a:rPr lang="en-CA" sz="2400" dirty="0"/>
                <a:t>scientists in all </a:t>
              </a:r>
              <a:r>
                <a:rPr lang="en-CA" sz="2400" dirty="0" smtClean="0"/>
                <a:t>domains &amp; creating </a:t>
              </a:r>
              <a:r>
                <a:rPr lang="en-CA" sz="2400" dirty="0"/>
                <a:t>infrastructure to lower </a:t>
              </a:r>
              <a:r>
                <a:rPr lang="en-CA" sz="2400" dirty="0" smtClean="0"/>
                <a:t>barriers </a:t>
              </a:r>
              <a:r>
                <a:rPr lang="en-CA" sz="2400" dirty="0"/>
                <a:t>to text and data mining </a:t>
              </a:r>
              <a:r>
                <a:rPr lang="en-CA" sz="2400" dirty="0" smtClean="0"/>
                <a:t>activities.</a:t>
              </a:r>
              <a:endParaRPr lang="en-CA" sz="2400" dirty="0"/>
            </a:p>
          </p:txBody>
        </p:sp>
        <p:pic>
          <p:nvPicPr>
            <p:cNvPr id="9222" name="Picture 6" descr="ict_mthomas"/>
            <p:cNvPicPr>
              <a:picLocks noChangeAspect="1" noChangeArrowheads="1"/>
            </p:cNvPicPr>
            <p:nvPr/>
          </p:nvPicPr>
          <p:blipFill rotWithShape="1">
            <a:blip r:embed="rId5">
              <a:extLst>
                <a:ext uri="{28A0092B-C50C-407E-A947-70E740481C1C}">
                  <a14:useLocalDpi xmlns:a14="http://schemas.microsoft.com/office/drawing/2010/main" val="0"/>
                </a:ext>
              </a:extLst>
            </a:blip>
            <a:srcRect l="31962" t="27075" r="38889"/>
            <a:stretch/>
          </p:blipFill>
          <p:spPr bwMode="auto">
            <a:xfrm>
              <a:off x="9724233" y="7363111"/>
              <a:ext cx="2637100" cy="242766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404511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3" name="Group 2"/>
          <p:cNvGrpSpPr/>
          <p:nvPr/>
        </p:nvGrpSpPr>
        <p:grpSpPr>
          <a:xfrm>
            <a:off x="0" y="0"/>
            <a:ext cx="13004799" cy="2346926"/>
            <a:chOff x="0" y="0"/>
            <a:chExt cx="13004799" cy="2346926"/>
          </a:xfrm>
        </p:grpSpPr>
        <p:pic>
          <p:nvPicPr>
            <p:cNvPr id="107" name="Shape 107"/>
            <p:cNvPicPr preferRelativeResize="0"/>
            <p:nvPr/>
          </p:nvPicPr>
          <p:blipFill rotWithShape="1">
            <a:blip r:embed="rId3">
              <a:alphaModFix/>
            </a:blip>
            <a:srcRect/>
            <a:stretch/>
          </p:blipFill>
          <p:spPr>
            <a:xfrm>
              <a:off x="2784741" y="1"/>
              <a:ext cx="7091219" cy="2341805"/>
            </a:xfrm>
            <a:prstGeom prst="rect">
              <a:avLst/>
            </a:prstGeom>
            <a:noFill/>
            <a:ln w="180975" cap="flat">
              <a:solidFill>
                <a:schemeClr val="bg1"/>
              </a:solidFill>
              <a:prstDash val="solid"/>
              <a:round/>
              <a:headEnd type="none" w="med" len="med"/>
              <a:tailEnd type="none" w="med" len="med"/>
            </a:ln>
          </p:spPr>
        </p:pic>
        <p:pic>
          <p:nvPicPr>
            <p:cNvPr id="108" name="Shape 108"/>
            <p:cNvPicPr preferRelativeResize="0"/>
            <p:nvPr/>
          </p:nvPicPr>
          <p:blipFill rotWithShape="1">
            <a:blip r:embed="rId4">
              <a:alphaModFix/>
            </a:blip>
            <a:srcRect/>
            <a:stretch/>
          </p:blipFill>
          <p:spPr>
            <a:xfrm>
              <a:off x="9875960" y="1"/>
              <a:ext cx="3128839" cy="2346925"/>
            </a:xfrm>
            <a:prstGeom prst="rect">
              <a:avLst/>
            </a:prstGeom>
            <a:noFill/>
            <a:ln w="180975" cap="flat">
              <a:solidFill>
                <a:schemeClr val="bg1"/>
              </a:solidFill>
              <a:prstDash val="solid"/>
              <a:round/>
              <a:headEnd type="none" w="med" len="med"/>
              <a:tailEnd type="none" w="med" len="med"/>
            </a:ln>
          </p:spPr>
        </p:pic>
        <p:pic>
          <p:nvPicPr>
            <p:cNvPr id="109" name="Shape 109"/>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0" y="0"/>
              <a:ext cx="3481393" cy="2346925"/>
            </a:xfrm>
            <a:prstGeom prst="rect">
              <a:avLst/>
            </a:prstGeom>
            <a:noFill/>
            <a:ln w="180975" cap="flat">
              <a:solidFill>
                <a:schemeClr val="bg1"/>
              </a:solidFill>
              <a:prstDash val="solid"/>
              <a:round/>
              <a:headEnd type="none" w="med" len="med"/>
              <a:tailEnd type="none" w="med" len="med"/>
            </a:ln>
          </p:spPr>
        </p:pic>
      </p:grpSp>
      <p:pic>
        <p:nvPicPr>
          <p:cNvPr id="8" name="Shape 100"/>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8987" y="4409844"/>
            <a:ext cx="12975119" cy="5305055"/>
          </a:xfrm>
          <a:prstGeom prst="rect">
            <a:avLst/>
          </a:prstGeom>
          <a:noFill/>
          <a:ln w="180975" cap="flat">
            <a:solidFill>
              <a:schemeClr val="bg1"/>
            </a:solidFill>
            <a:prstDash val="solid"/>
            <a:round/>
            <a:headEnd type="none" w="med" len="med"/>
            <a:tailEnd type="none" w="med" len="med"/>
          </a:ln>
        </p:spPr>
      </p:pic>
      <p:sp>
        <p:nvSpPr>
          <p:cNvPr id="9" name="TextBox 8"/>
          <p:cNvSpPr txBox="1"/>
          <p:nvPr/>
        </p:nvSpPr>
        <p:spPr>
          <a:xfrm>
            <a:off x="11055414" y="9345942"/>
            <a:ext cx="2092595" cy="420382"/>
          </a:xfrm>
          <a:prstGeom prst="rect">
            <a:avLst/>
          </a:prstGeom>
          <a:noFill/>
        </p:spPr>
        <p:txBody>
          <a:bodyPr wrap="none" rtlCol="0">
            <a:spAutoFit/>
          </a:bodyPr>
          <a:lstStyle/>
          <a:p>
            <a:r>
              <a:rPr lang="en-US" dirty="0" smtClean="0">
                <a:solidFill>
                  <a:schemeClr val="bg1"/>
                </a:solidFill>
              </a:rPr>
              <a:t>Photo: S. Paxton</a:t>
            </a:r>
            <a:endParaRPr lang="en-US" dirty="0">
              <a:solidFill>
                <a:schemeClr val="bg1"/>
              </a:solidFill>
            </a:endParaRPr>
          </a:p>
        </p:txBody>
      </p:sp>
      <p:pic>
        <p:nvPicPr>
          <p:cNvPr id="7" name="Shape 61"/>
          <p:cNvPicPr preferRelativeResize="0"/>
          <p:nvPr/>
        </p:nvPicPr>
        <p:blipFill rotWithShape="1">
          <a:blip r:embed="rId7">
            <a:alphaModFix/>
          </a:blip>
          <a:srcRect/>
          <a:stretch/>
        </p:blipFill>
        <p:spPr>
          <a:xfrm>
            <a:off x="239974" y="8916821"/>
            <a:ext cx="820391" cy="836779"/>
          </a:xfrm>
          <a:prstGeom prst="rect">
            <a:avLst/>
          </a:prstGeom>
          <a:noFill/>
          <a:ln>
            <a:noFill/>
          </a:ln>
        </p:spPr>
      </p:pic>
      <p:sp>
        <p:nvSpPr>
          <p:cNvPr id="14" name="TextBox 13"/>
          <p:cNvSpPr txBox="1"/>
          <p:nvPr/>
        </p:nvSpPr>
        <p:spPr>
          <a:xfrm>
            <a:off x="2589467" y="2056538"/>
            <a:ext cx="766255" cy="276999"/>
          </a:xfrm>
          <a:prstGeom prst="rect">
            <a:avLst/>
          </a:prstGeom>
          <a:noFill/>
        </p:spPr>
        <p:txBody>
          <a:bodyPr wrap="none" rtlCol="0">
            <a:spAutoFit/>
          </a:bodyPr>
          <a:lstStyle/>
          <a:p>
            <a:r>
              <a:rPr lang="en-US" sz="1200" dirty="0" smtClean="0">
                <a:solidFill>
                  <a:schemeClr val="bg1"/>
                </a:solidFill>
              </a:rPr>
              <a:t>M. Chan</a:t>
            </a:r>
            <a:endParaRPr lang="en-US" sz="1200" dirty="0">
              <a:solidFill>
                <a:schemeClr val="bg1"/>
              </a:solidFill>
            </a:endParaRPr>
          </a:p>
        </p:txBody>
      </p:sp>
      <p:sp>
        <p:nvSpPr>
          <p:cNvPr id="15" name="TextBox 14"/>
          <p:cNvSpPr txBox="1"/>
          <p:nvPr/>
        </p:nvSpPr>
        <p:spPr>
          <a:xfrm>
            <a:off x="8987650" y="2034961"/>
            <a:ext cx="766255" cy="276999"/>
          </a:xfrm>
          <a:prstGeom prst="rect">
            <a:avLst/>
          </a:prstGeom>
          <a:noFill/>
        </p:spPr>
        <p:txBody>
          <a:bodyPr wrap="none" rtlCol="0">
            <a:spAutoFit/>
          </a:bodyPr>
          <a:lstStyle/>
          <a:p>
            <a:r>
              <a:rPr lang="en-US" sz="1200" dirty="0" smtClean="0">
                <a:solidFill>
                  <a:schemeClr val="bg1"/>
                </a:solidFill>
              </a:rPr>
              <a:t>M. Chan</a:t>
            </a:r>
            <a:endParaRPr lang="en-US" sz="1200" dirty="0">
              <a:solidFill>
                <a:schemeClr val="bg1"/>
              </a:solidFill>
            </a:endParaRPr>
          </a:p>
        </p:txBody>
      </p:sp>
      <p:sp>
        <p:nvSpPr>
          <p:cNvPr id="16" name="TextBox 15"/>
          <p:cNvSpPr txBox="1"/>
          <p:nvPr/>
        </p:nvSpPr>
        <p:spPr>
          <a:xfrm>
            <a:off x="12342933" y="2030781"/>
            <a:ext cx="560896" cy="276999"/>
          </a:xfrm>
          <a:prstGeom prst="rect">
            <a:avLst/>
          </a:prstGeom>
          <a:noFill/>
        </p:spPr>
        <p:txBody>
          <a:bodyPr wrap="none" rtlCol="0">
            <a:spAutoFit/>
          </a:bodyPr>
          <a:lstStyle/>
          <a:p>
            <a:r>
              <a:rPr lang="en-US" sz="1200" dirty="0" smtClean="0">
                <a:solidFill>
                  <a:schemeClr val="bg1"/>
                </a:solidFill>
              </a:rPr>
              <a:t>Y. Gil</a:t>
            </a:r>
            <a:endParaRPr lang="en-US" sz="1200" dirty="0">
              <a:solidFill>
                <a:schemeClr val="bg1"/>
              </a:solidFill>
            </a:endParaRPr>
          </a:p>
        </p:txBody>
      </p:sp>
      <p:pic>
        <p:nvPicPr>
          <p:cNvPr id="10242" name="Picture 2" descr="http://wiki.esipfed.org/images/5/5b/EC_Gro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45748"/>
            <a:ext cx="7534275" cy="2190750"/>
          </a:xfrm>
          <a:prstGeom prst="rect">
            <a:avLst/>
          </a:prstGeom>
          <a:noFill/>
          <a:ln w="180975">
            <a:solidFill>
              <a:schemeClr val="bg1"/>
            </a:solidFill>
          </a:ln>
          <a:extLst>
            <a:ext uri="{909E8E84-426E-40dd-AFC4-6F175D3DCCD1}">
              <a14:hiddenFill xmlns="" xmlns:a14="http://schemas.microsoft.com/office/drawing/2010/main">
                <a:solidFill>
                  <a:srgbClr val="FFFFFF"/>
                </a:solidFill>
              </a14:hiddenFill>
            </a:ext>
          </a:extLst>
        </p:spPr>
      </p:pic>
      <p:pic>
        <p:nvPicPr>
          <p:cNvPr id="10244" name="Picture 4" descr="http://earthcube.org/sites/default/files/user-pictures/TAC_WG_leads_web.jpg"/>
          <p:cNvPicPr>
            <a:picLocks noChangeAspect="1" noChangeArrowheads="1"/>
          </p:cNvPicPr>
          <p:nvPr/>
        </p:nvPicPr>
        <p:blipFill rotWithShape="1">
          <a:blip r:embed="rId9">
            <a:extLst>
              <a:ext uri="{28A0092B-C50C-407E-A947-70E740481C1C}">
                <a14:useLocalDpi xmlns:a14="http://schemas.microsoft.com/office/drawing/2010/main" val="0"/>
              </a:ext>
            </a:extLst>
          </a:blip>
          <a:srcRect r="20885"/>
          <a:stretch/>
        </p:blipFill>
        <p:spPr bwMode="auto">
          <a:xfrm>
            <a:off x="7534276" y="2362657"/>
            <a:ext cx="5459830" cy="2173842"/>
          </a:xfrm>
          <a:prstGeom prst="rect">
            <a:avLst/>
          </a:prstGeom>
          <a:noFill/>
          <a:ln w="180975">
            <a:solidFill>
              <a:schemeClr val="bg1"/>
            </a:solidFill>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18" y="0"/>
            <a:ext cx="11099799" cy="2158999"/>
          </a:xfrm>
        </p:spPr>
        <p:txBody>
          <a:bodyPr/>
          <a:lstStyle/>
          <a:p>
            <a:r>
              <a:rPr lang="en-CA" sz="7200" b="1" i="1" dirty="0" smtClean="0">
                <a:solidFill>
                  <a:srgbClr val="26497D"/>
                </a:solidFill>
              </a:rPr>
              <a:t>Get Involved!</a:t>
            </a:r>
            <a:endParaRPr lang="en-CA" sz="7200" b="1" i="1" dirty="0">
              <a:solidFill>
                <a:srgbClr val="26497D"/>
              </a:solidFill>
            </a:endParaRPr>
          </a:p>
        </p:txBody>
      </p:sp>
      <p:grpSp>
        <p:nvGrpSpPr>
          <p:cNvPr id="24" name="Group 23"/>
          <p:cNvGrpSpPr/>
          <p:nvPr/>
        </p:nvGrpSpPr>
        <p:grpSpPr>
          <a:xfrm>
            <a:off x="2834287" y="1835330"/>
            <a:ext cx="7376514" cy="3583337"/>
            <a:chOff x="395886" y="2919060"/>
            <a:chExt cx="7850273" cy="4697363"/>
          </a:xfrm>
        </p:grpSpPr>
        <p:cxnSp>
          <p:nvCxnSpPr>
            <p:cNvPr id="3" name="Straight Connector 2"/>
            <p:cNvCxnSpPr>
              <a:stCxn id="12" idx="2"/>
              <a:endCxn id="7" idx="0"/>
            </p:cNvCxnSpPr>
            <p:nvPr/>
          </p:nvCxnSpPr>
          <p:spPr>
            <a:xfrm>
              <a:off x="3651077" y="4235707"/>
              <a:ext cx="1963549" cy="212518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4473909" y="3577383"/>
              <a:ext cx="2560298"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95886" y="4406633"/>
              <a:ext cx="1918501" cy="1219400"/>
            </a:xfrm>
            <a:prstGeom prst="roundRect">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Science</a:t>
              </a:r>
              <a:r>
                <a:rPr lang="en-US" sz="1800" b="1" dirty="0">
                  <a:solidFill>
                    <a:schemeClr val="tx1"/>
                  </a:solidFill>
                  <a:latin typeface="Calibri" panose="020F0502020204030204" pitchFamily="34" charset="0"/>
                  <a:ea typeface="Tahoma" panose="020B0604030504040204" pitchFamily="34" charset="0"/>
                  <a:cs typeface="Tahoma" panose="020B0604030504040204" pitchFamily="34" charset="0"/>
                </a:rPr>
                <a:t> </a:t>
              </a:r>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Committee</a:t>
              </a:r>
            </a:p>
          </p:txBody>
        </p:sp>
        <p:sp>
          <p:nvSpPr>
            <p:cNvPr id="6" name="Rounded Rectangle 5"/>
            <p:cNvSpPr/>
            <p:nvPr/>
          </p:nvSpPr>
          <p:spPr>
            <a:xfrm>
              <a:off x="395886" y="6176906"/>
              <a:ext cx="2469643" cy="1428833"/>
            </a:xfrm>
            <a:prstGeom prst="roundRect">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Technology &amp; Architecture Committee</a:t>
              </a:r>
            </a:p>
          </p:txBody>
        </p:sp>
        <p:sp>
          <p:nvSpPr>
            <p:cNvPr id="7" name="Rounded Rectangle 6"/>
            <p:cNvSpPr/>
            <p:nvPr/>
          </p:nvSpPr>
          <p:spPr>
            <a:xfrm>
              <a:off x="4829080" y="6360891"/>
              <a:ext cx="1571092" cy="1244848"/>
            </a:xfrm>
            <a:prstGeom prst="roundRect">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Liaison</a:t>
              </a:r>
              <a:r>
                <a:rPr lang="en-US" sz="2000" b="1" dirty="0">
                  <a:solidFill>
                    <a:schemeClr val="tx1"/>
                  </a:solidFill>
                  <a:latin typeface="Calibri" panose="020F0502020204030204" pitchFamily="34" charset="0"/>
                  <a:ea typeface="Tahoma" panose="020B0604030504040204" pitchFamily="34" charset="0"/>
                  <a:cs typeface="Tahoma" panose="020B0604030504040204" pitchFamily="34" charset="0"/>
                </a:rPr>
                <a:t> </a:t>
              </a:r>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Team</a:t>
              </a:r>
              <a:endParaRPr lang="en-US" sz="2000" b="1" dirty="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cxnSp>
          <p:nvCxnSpPr>
            <p:cNvPr id="8" name="Straight Connector 7"/>
            <p:cNvCxnSpPr>
              <a:stCxn id="12" idx="2"/>
            </p:cNvCxnSpPr>
            <p:nvPr/>
          </p:nvCxnSpPr>
          <p:spPr>
            <a:xfrm flipH="1">
              <a:off x="1702397" y="4235707"/>
              <a:ext cx="1948681" cy="19305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2" idx="2"/>
              <a:endCxn id="5" idx="3"/>
            </p:cNvCxnSpPr>
            <p:nvPr/>
          </p:nvCxnSpPr>
          <p:spPr>
            <a:xfrm flipH="1">
              <a:off x="2314387" y="4235707"/>
              <a:ext cx="1336690" cy="78062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2" idx="2"/>
              <a:endCxn id="14" idx="0"/>
            </p:cNvCxnSpPr>
            <p:nvPr/>
          </p:nvCxnSpPr>
          <p:spPr>
            <a:xfrm>
              <a:off x="3651078" y="4235707"/>
              <a:ext cx="197246" cy="195188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5" idx="1"/>
              <a:endCxn id="12" idx="2"/>
            </p:cNvCxnSpPr>
            <p:nvPr/>
          </p:nvCxnSpPr>
          <p:spPr>
            <a:xfrm flipH="1" flipV="1">
              <a:off x="3651077" y="4235707"/>
              <a:ext cx="1178003" cy="78062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806354" y="2919060"/>
              <a:ext cx="1689446" cy="1316647"/>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r>
                <a:rPr lang="en-US" sz="2400" b="1" cap="small" dirty="0">
                  <a:solidFill>
                    <a:schemeClr val="tx1"/>
                  </a:solidFill>
                  <a:latin typeface="Calibri" panose="020F0502020204030204" pitchFamily="34" charset="0"/>
                  <a:ea typeface="Tahoma" panose="020B0604030504040204" pitchFamily="34" charset="0"/>
                  <a:cs typeface="Tahoma" panose="020B0604030504040204" pitchFamily="34" charset="0"/>
                </a:rPr>
                <a:t>Leadership</a:t>
              </a:r>
              <a:r>
                <a:rPr lang="en-US" sz="2000" b="1" cap="small" dirty="0">
                  <a:solidFill>
                    <a:schemeClr val="tx1"/>
                  </a:solidFill>
                  <a:latin typeface="Calibri" panose="020F0502020204030204" pitchFamily="34" charset="0"/>
                  <a:ea typeface="Tahoma" panose="020B0604030504040204" pitchFamily="34" charset="0"/>
                  <a:cs typeface="Tahoma" panose="020B0604030504040204" pitchFamily="34" charset="0"/>
                </a:rPr>
                <a:t> </a:t>
              </a:r>
              <a:r>
                <a:rPr lang="en-US" sz="2400" b="1" cap="small" dirty="0">
                  <a:solidFill>
                    <a:schemeClr val="tx1"/>
                  </a:solidFill>
                  <a:latin typeface="Calibri" panose="020F0502020204030204" pitchFamily="34" charset="0"/>
                  <a:ea typeface="Tahoma" panose="020B0604030504040204" pitchFamily="34" charset="0"/>
                  <a:cs typeface="Tahoma" panose="020B0604030504040204" pitchFamily="34" charset="0"/>
                </a:rPr>
                <a:t>Council</a:t>
              </a:r>
              <a:endParaRPr lang="en-US" sz="2000" b="1" cap="small" dirty="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7034207" y="2919060"/>
              <a:ext cx="1211952" cy="3526878"/>
            </a:xfrm>
            <a:prstGeom prst="roundRect">
              <a:avLst/>
            </a:prstGeom>
            <a:solidFill>
              <a:srgbClr val="3D618B">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75390"/>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Office</a:t>
              </a:r>
              <a:endParaRPr lang="en-US" sz="2000" b="1" dirty="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3026940" y="6187590"/>
              <a:ext cx="1642766" cy="1428833"/>
            </a:xfrm>
            <a:prstGeom prst="roundRect">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Council of Data Facilities</a:t>
              </a:r>
            </a:p>
          </p:txBody>
        </p:sp>
        <p:sp>
          <p:nvSpPr>
            <p:cNvPr id="15" name="Rounded Rectangle 14"/>
            <p:cNvSpPr/>
            <p:nvPr/>
          </p:nvSpPr>
          <p:spPr>
            <a:xfrm>
              <a:off x="4829080" y="4406633"/>
              <a:ext cx="2009526" cy="1219399"/>
            </a:xfrm>
            <a:prstGeom prst="roundRect">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Engagement</a:t>
              </a:r>
              <a:r>
                <a:rPr lang="en-US" sz="2000" b="1" dirty="0">
                  <a:solidFill>
                    <a:schemeClr val="tx1"/>
                  </a:solidFill>
                  <a:latin typeface="Calibri" panose="020F0502020204030204" pitchFamily="34" charset="0"/>
                  <a:ea typeface="Tahoma" panose="020B0604030504040204" pitchFamily="34" charset="0"/>
                  <a:cs typeface="Tahoma" panose="020B0604030504040204" pitchFamily="34" charset="0"/>
                </a:rPr>
                <a:t> </a:t>
              </a:r>
              <a:r>
                <a:rPr lang="en-US" sz="2400" b="1" dirty="0">
                  <a:solidFill>
                    <a:schemeClr val="tx1"/>
                  </a:solidFill>
                  <a:latin typeface="Calibri" panose="020F0502020204030204" pitchFamily="34" charset="0"/>
                  <a:ea typeface="Tahoma" panose="020B0604030504040204" pitchFamily="34" charset="0"/>
                  <a:cs typeface="Tahoma" panose="020B0604030504040204" pitchFamily="34" charset="0"/>
                </a:rPr>
                <a:t>Team</a:t>
              </a:r>
              <a:endParaRPr lang="en-US" sz="2000" b="1" dirty="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354303" y="5418667"/>
            <a:ext cx="12623800" cy="4154984"/>
          </a:xfrm>
          <a:prstGeom prst="rect">
            <a:avLst/>
          </a:prstGeom>
          <a:noFill/>
        </p:spPr>
        <p:txBody>
          <a:bodyPr wrap="square" numCol="2" rtlCol="0">
            <a:spAutoFit/>
          </a:bodyPr>
          <a:lstStyle/>
          <a:p>
            <a:pPr marL="457200" indent="-457200">
              <a:buFont typeface="Arial" panose="020B0604020202020204" pitchFamily="34" charset="0"/>
              <a:buChar char="•"/>
            </a:pPr>
            <a:r>
              <a:rPr lang="en-CA" sz="4400" dirty="0" smtClean="0">
                <a:solidFill>
                  <a:srgbClr val="002060"/>
                </a:solidFill>
              </a:rPr>
              <a:t>Talk to </a:t>
            </a:r>
            <a:r>
              <a:rPr lang="en-CA" sz="4400" dirty="0" err="1" smtClean="0">
                <a:solidFill>
                  <a:srgbClr val="002060"/>
                </a:solidFill>
              </a:rPr>
              <a:t>EarthCube</a:t>
            </a:r>
            <a:r>
              <a:rPr lang="en-CA" sz="4400" dirty="0" smtClean="0">
                <a:solidFill>
                  <a:srgbClr val="002060"/>
                </a:solidFill>
              </a:rPr>
              <a:t> Participants!</a:t>
            </a:r>
          </a:p>
          <a:p>
            <a:pPr marL="457200" indent="-457200">
              <a:buFont typeface="Arial" panose="020B0604020202020204" pitchFamily="34" charset="0"/>
              <a:buChar char="•"/>
            </a:pPr>
            <a:r>
              <a:rPr lang="en-CA" sz="4400" dirty="0" smtClean="0"/>
              <a:t>Attend </a:t>
            </a:r>
            <a:r>
              <a:rPr lang="en-CA" sz="4400" dirty="0" err="1" smtClean="0"/>
              <a:t>EarthCube</a:t>
            </a:r>
            <a:r>
              <a:rPr lang="en-CA" sz="4400" dirty="0" smtClean="0"/>
              <a:t> Workshops!</a:t>
            </a:r>
          </a:p>
          <a:p>
            <a:pPr marL="457200" indent="-457200">
              <a:buFont typeface="Arial" panose="020B0604020202020204" pitchFamily="34" charset="0"/>
              <a:buChar char="•"/>
            </a:pPr>
            <a:r>
              <a:rPr lang="en-CA" sz="4400" dirty="0" smtClean="0">
                <a:solidFill>
                  <a:srgbClr val="002060"/>
                </a:solidFill>
              </a:rPr>
              <a:t>Join the mailing list at earthcube.org</a:t>
            </a:r>
          </a:p>
          <a:p>
            <a:pPr marL="457200" indent="-457200">
              <a:buFont typeface="Arial" panose="020B0604020202020204" pitchFamily="34" charset="0"/>
              <a:buChar char="•"/>
            </a:pPr>
            <a:r>
              <a:rPr lang="en-CA" sz="4400" dirty="0" smtClean="0"/>
              <a:t>Follow on twitter @</a:t>
            </a:r>
            <a:r>
              <a:rPr lang="en-CA" sz="4400" dirty="0" err="1" smtClean="0"/>
              <a:t>earthcube</a:t>
            </a:r>
            <a:endParaRPr lang="en-CA" sz="4400" dirty="0" smtClean="0"/>
          </a:p>
          <a:p>
            <a:pPr marL="457200" indent="-457200">
              <a:buFont typeface="Arial" panose="020B0604020202020204" pitchFamily="34" charset="0"/>
              <a:buChar char="•"/>
            </a:pPr>
            <a:r>
              <a:rPr lang="en-CA" sz="4400" dirty="0" smtClean="0">
                <a:solidFill>
                  <a:srgbClr val="002060"/>
                </a:solidFill>
              </a:rPr>
              <a:t>Apply for funding (EC Travel Grants, Distinguished Lecturers)</a:t>
            </a:r>
            <a:endParaRPr lang="en-CA" sz="4400" dirty="0">
              <a:solidFill>
                <a:srgbClr val="002060"/>
              </a:solidFill>
            </a:endParaRPr>
          </a:p>
        </p:txBody>
      </p:sp>
      <p:pic>
        <p:nvPicPr>
          <p:cNvPr id="17" name="Picture 16" descr="logo_earthcube_cube-on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28600"/>
            <a:ext cx="2184400" cy="2184400"/>
          </a:xfrm>
          <a:prstGeom prst="rect">
            <a:avLst/>
          </a:prstGeom>
        </p:spPr>
      </p:pic>
    </p:spTree>
    <p:extLst>
      <p:ext uri="{BB962C8B-B14F-4D97-AF65-F5344CB8AC3E}">
        <p14:creationId xmlns:p14="http://schemas.microsoft.com/office/powerpoint/2010/main" val="393014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10794" y="0"/>
            <a:ext cx="10983212" cy="9753600"/>
          </a:xfrm>
          <a:prstGeom prst="rect">
            <a:avLst/>
          </a:prstGeom>
          <a:noFill/>
          <a:ln>
            <a:solidFill>
              <a:schemeClr val="tx1"/>
            </a:solidFill>
          </a:ln>
        </p:spPr>
      </p:pic>
      <p:sp>
        <p:nvSpPr>
          <p:cNvPr id="71" name="Shape 71"/>
          <p:cNvSpPr/>
          <p:nvPr/>
        </p:nvSpPr>
        <p:spPr>
          <a:xfrm>
            <a:off x="1494124" y="8601107"/>
            <a:ext cx="10464800" cy="369332"/>
          </a:xfrm>
          <a:prstGeom prst="rect">
            <a:avLst/>
          </a:prstGeom>
          <a:noFill/>
          <a:ln>
            <a:noFill/>
          </a:ln>
        </p:spPr>
        <p:txBody>
          <a:bodyPr lIns="0" tIns="0" rIns="0" bIns="0" anchor="t" anchorCtr="0">
            <a:noAutofit/>
          </a:bodyPr>
          <a:lstStyle/>
          <a:p>
            <a:pPr marL="0" marR="0" lvl="0" indent="0" algn="ctr" rtl="0">
              <a:spcBef>
                <a:spcPts val="0"/>
              </a:spcBef>
              <a:buSzPct val="25000"/>
              <a:buNone/>
            </a:pPr>
            <a:endParaRPr lang="en-US" sz="2400" b="0" i="0" u="none" strike="noStrike" cap="none" baseline="0" dirty="0">
              <a:solidFill>
                <a:srgbClr val="FFFFFF"/>
              </a:solidFill>
              <a:latin typeface="Helvetica Neue"/>
              <a:ea typeface="Helvetica Neue"/>
              <a:cs typeface="Helvetica Neue"/>
              <a:sym typeface="Helvetica Neue"/>
            </a:endParaRPr>
          </a:p>
        </p:txBody>
      </p:sp>
      <p:pic>
        <p:nvPicPr>
          <p:cNvPr id="7" name="Shape 61"/>
          <p:cNvPicPr preferRelativeResize="0"/>
          <p:nvPr/>
        </p:nvPicPr>
        <p:blipFill rotWithShape="1">
          <a:blip r:embed="rId4">
            <a:alphaModFix/>
          </a:blip>
          <a:srcRect/>
          <a:stretch/>
        </p:blipFill>
        <p:spPr>
          <a:xfrm>
            <a:off x="239974" y="8916821"/>
            <a:ext cx="820391" cy="836779"/>
          </a:xfrm>
          <a:prstGeom prst="rect">
            <a:avLst/>
          </a:prstGeom>
          <a:noFill/>
          <a:ln>
            <a:noFill/>
          </a:ln>
        </p:spPr>
      </p:pic>
      <p:sp>
        <p:nvSpPr>
          <p:cNvPr id="10" name="TextBox 9"/>
          <p:cNvSpPr txBox="1"/>
          <p:nvPr/>
        </p:nvSpPr>
        <p:spPr>
          <a:xfrm>
            <a:off x="11162366" y="9476601"/>
            <a:ext cx="766255" cy="276999"/>
          </a:xfrm>
          <a:prstGeom prst="rect">
            <a:avLst/>
          </a:prstGeom>
          <a:noFill/>
        </p:spPr>
        <p:txBody>
          <a:bodyPr wrap="none" rtlCol="0">
            <a:spAutoFit/>
          </a:bodyPr>
          <a:lstStyle/>
          <a:p>
            <a:r>
              <a:rPr lang="en-US" sz="1200" dirty="0" smtClean="0">
                <a:solidFill>
                  <a:schemeClr val="bg1"/>
                </a:solidFill>
              </a:rPr>
              <a:t>M. Chan</a:t>
            </a:r>
            <a:endParaRPr lang="en-US" sz="1200" dirty="0">
              <a:solidFill>
                <a:schemeClr val="bg1"/>
              </a:solidFill>
            </a:endParaRPr>
          </a:p>
        </p:txBody>
      </p:sp>
      <p:sp>
        <p:nvSpPr>
          <p:cNvPr id="8" name="Text Placeholder 2"/>
          <p:cNvSpPr>
            <a:spLocks noGrp="1"/>
          </p:cNvSpPr>
          <p:nvPr>
            <p:ph type="body" idx="1"/>
          </p:nvPr>
        </p:nvSpPr>
        <p:spPr>
          <a:xfrm>
            <a:off x="1248785" y="1374833"/>
            <a:ext cx="6254942" cy="2939931"/>
          </a:xfrm>
        </p:spPr>
        <p:txBody>
          <a:bodyPr>
            <a:normAutofit lnSpcReduction="10000"/>
          </a:bodyPr>
          <a:lstStyle/>
          <a:p>
            <a:pPr marL="457176" indent="-457176" algn="l">
              <a:buFont typeface="Arial"/>
              <a:buChar char="•"/>
            </a:pPr>
            <a:r>
              <a:rPr lang="en-US" sz="4000" dirty="0">
                <a:solidFill>
                  <a:srgbClr val="FFFFFF"/>
                </a:solidFill>
              </a:rPr>
              <a:t>Advance science</a:t>
            </a:r>
          </a:p>
          <a:p>
            <a:pPr marL="457176" indent="-457176" algn="l">
              <a:buFont typeface="Arial"/>
              <a:buChar char="•"/>
            </a:pPr>
            <a:r>
              <a:rPr lang="en-US" sz="4000" dirty="0">
                <a:solidFill>
                  <a:srgbClr val="FFFFFF"/>
                </a:solidFill>
              </a:rPr>
              <a:t>Meet grand challenges</a:t>
            </a:r>
          </a:p>
          <a:p>
            <a:pPr marL="457176" indent="-457176" algn="l">
              <a:buFont typeface="Arial"/>
              <a:buChar char="•"/>
            </a:pPr>
            <a:r>
              <a:rPr lang="en-US" sz="4000" dirty="0">
                <a:solidFill>
                  <a:srgbClr val="FFFFFF"/>
                </a:solidFill>
              </a:rPr>
              <a:t>Leverage shared cyberinfrastructure technology</a:t>
            </a:r>
          </a:p>
          <a:p>
            <a:pPr marL="457176" indent="-457176" algn="l">
              <a:buFont typeface="Arial"/>
              <a:buChar char="•"/>
            </a:pPr>
            <a:endParaRPr lang="en-US" sz="4000" dirty="0">
              <a:solidFill>
                <a:srgbClr val="FFFFFF"/>
              </a:solidFill>
            </a:endParaRPr>
          </a:p>
          <a:p>
            <a:pPr marL="457176" indent="-457176" algn="l">
              <a:buFont typeface="Arial"/>
              <a:buChar char="•"/>
            </a:pPr>
            <a:endParaRPr lang="en-US" sz="4000" dirty="0">
              <a:solidFill>
                <a:srgbClr val="FFFFFF"/>
              </a:solidFill>
            </a:endParaRPr>
          </a:p>
        </p:txBody>
      </p:sp>
      <p:sp>
        <p:nvSpPr>
          <p:cNvPr id="2" name="TextBox 1"/>
          <p:cNvSpPr txBox="1"/>
          <p:nvPr/>
        </p:nvSpPr>
        <p:spPr>
          <a:xfrm>
            <a:off x="1490133" y="575733"/>
            <a:ext cx="1610086" cy="707886"/>
          </a:xfrm>
          <a:prstGeom prst="rect">
            <a:avLst/>
          </a:prstGeom>
          <a:noFill/>
        </p:spPr>
        <p:txBody>
          <a:bodyPr wrap="none" rtlCol="0">
            <a:spAutoFit/>
          </a:bodyPr>
          <a:lstStyle/>
          <a:p>
            <a:r>
              <a:rPr lang="en-US" sz="4000" dirty="0" smtClean="0">
                <a:solidFill>
                  <a:srgbClr val="FFFF00"/>
                </a:solidFill>
              </a:rPr>
              <a:t>GOAL</a:t>
            </a:r>
            <a:endParaRPr lang="en-US" sz="40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10794" y="0"/>
            <a:ext cx="10983212" cy="9753600"/>
          </a:xfrm>
          <a:prstGeom prst="rect">
            <a:avLst/>
          </a:prstGeom>
          <a:noFill/>
          <a:ln>
            <a:solidFill>
              <a:schemeClr val="tx1"/>
            </a:solidFill>
          </a:ln>
        </p:spPr>
      </p:pic>
      <p:sp>
        <p:nvSpPr>
          <p:cNvPr id="70" name="Shape 70"/>
          <p:cNvSpPr/>
          <p:nvPr/>
        </p:nvSpPr>
        <p:spPr>
          <a:xfrm>
            <a:off x="1683217" y="6621616"/>
            <a:ext cx="9892366" cy="1793776"/>
          </a:xfrm>
          <a:prstGeom prst="rect">
            <a:avLst/>
          </a:prstGeom>
          <a:solidFill>
            <a:schemeClr val="tx1">
              <a:alpha val="87000"/>
            </a:schemeClr>
          </a:solidFill>
          <a:ln>
            <a:noFill/>
          </a:ln>
        </p:spPr>
        <p:txBody>
          <a:bodyPr lIns="180000" tIns="0" rIns="180000" bIns="0" anchor="ctr" anchorCtr="0">
            <a:noAutofit/>
          </a:bodyPr>
          <a:lstStyle/>
          <a:p>
            <a:pPr marL="0" marR="0" lvl="0" indent="0" rtl="0">
              <a:spcBef>
                <a:spcPts val="0"/>
              </a:spcBef>
              <a:buSzPct val="25000"/>
              <a:buNone/>
            </a:pPr>
            <a:r>
              <a:rPr lang="en-US" sz="4000" b="0" i="0" u="none" strike="noStrike" cap="none" baseline="0" dirty="0" smtClean="0">
                <a:solidFill>
                  <a:srgbClr val="FFFFFF"/>
                </a:solidFill>
                <a:latin typeface="Helvetica Neue"/>
                <a:ea typeface="Helvetica Neue"/>
                <a:cs typeface="Helvetica Neue"/>
                <a:sym typeface="Helvetica Neue"/>
              </a:rPr>
              <a:t>“Data </a:t>
            </a:r>
            <a:r>
              <a:rPr lang="en-US" sz="4000" b="0" i="0" u="none" strike="noStrike" cap="none" baseline="0" dirty="0">
                <a:solidFill>
                  <a:srgbClr val="FFFFFF"/>
                </a:solidFill>
                <a:latin typeface="Helvetica Neue"/>
                <a:ea typeface="Helvetica Neue"/>
                <a:cs typeface="Helvetica Neue"/>
                <a:sym typeface="Helvetica Neue"/>
              </a:rPr>
              <a:t>use </a:t>
            </a:r>
            <a:r>
              <a:rPr lang="en-US" sz="4000" b="0" i="0" u="none" strike="noStrike" cap="none" baseline="0" dirty="0" smtClean="0">
                <a:solidFill>
                  <a:srgbClr val="FFFFFF"/>
                </a:solidFill>
                <a:latin typeface="Helvetica Neue"/>
                <a:ea typeface="Helvetica Neue"/>
                <a:cs typeface="Helvetica Neue"/>
                <a:sym typeface="Helvetica Neue"/>
              </a:rPr>
              <a:t>challenges are half </a:t>
            </a:r>
            <a:r>
              <a:rPr lang="en-US" sz="4000" b="0" i="0" u="none" strike="noStrike" cap="none" baseline="0" dirty="0">
                <a:solidFill>
                  <a:srgbClr val="FFFFFF"/>
                </a:solidFill>
                <a:latin typeface="Helvetica Neue"/>
                <a:ea typeface="Helvetica Neue"/>
                <a:cs typeface="Helvetica Neue"/>
                <a:sym typeface="Helvetica Neue"/>
              </a:rPr>
              <a:t>technical and half social.” </a:t>
            </a:r>
            <a:endParaRPr lang="en-US" sz="4000" b="0" i="0" u="none" strike="noStrike" cap="none" baseline="0" dirty="0" smtClean="0">
              <a:solidFill>
                <a:srgbClr val="FFFFFF"/>
              </a:solidFill>
              <a:latin typeface="Helvetica Neue"/>
              <a:ea typeface="Helvetica Neue"/>
              <a:cs typeface="Helvetica Neue"/>
              <a:sym typeface="Helvetica Neue"/>
            </a:endParaRPr>
          </a:p>
          <a:p>
            <a:pPr algn="r">
              <a:buSzPct val="25000"/>
            </a:pPr>
            <a:r>
              <a:rPr lang="en-US" sz="2400" dirty="0">
                <a:solidFill>
                  <a:srgbClr val="FFFFFF"/>
                </a:solidFill>
                <a:latin typeface="Helvetica Neue"/>
                <a:ea typeface="Helvetica Neue"/>
                <a:cs typeface="Helvetica Neue"/>
                <a:sym typeface="Helvetica Neue"/>
              </a:rPr>
              <a:t>–Someone at almost every professional science </a:t>
            </a:r>
            <a:r>
              <a:rPr lang="en-US" sz="2400" dirty="0" smtClean="0">
                <a:solidFill>
                  <a:srgbClr val="FFFFFF"/>
                </a:solidFill>
                <a:latin typeface="Helvetica Neue"/>
                <a:ea typeface="Helvetica Neue"/>
                <a:cs typeface="Helvetica Neue"/>
                <a:sym typeface="Helvetica Neue"/>
              </a:rPr>
              <a:t>meeting</a:t>
            </a:r>
            <a:endParaRPr lang="en-US" sz="2400" dirty="0">
              <a:solidFill>
                <a:srgbClr val="FFFFFF"/>
              </a:solidFill>
              <a:latin typeface="Helvetica Neue"/>
              <a:ea typeface="Helvetica Neue"/>
              <a:cs typeface="Helvetica Neue"/>
              <a:sym typeface="Helvetica Neue"/>
            </a:endParaRPr>
          </a:p>
        </p:txBody>
      </p:sp>
      <p:sp>
        <p:nvSpPr>
          <p:cNvPr id="71" name="Shape 71"/>
          <p:cNvSpPr/>
          <p:nvPr/>
        </p:nvSpPr>
        <p:spPr>
          <a:xfrm>
            <a:off x="1494124" y="8601107"/>
            <a:ext cx="10464800" cy="369332"/>
          </a:xfrm>
          <a:prstGeom prst="rect">
            <a:avLst/>
          </a:prstGeom>
          <a:noFill/>
          <a:ln>
            <a:noFill/>
          </a:ln>
        </p:spPr>
        <p:txBody>
          <a:bodyPr lIns="0" tIns="0" rIns="0" bIns="0" anchor="t" anchorCtr="0">
            <a:noAutofit/>
          </a:bodyPr>
          <a:lstStyle/>
          <a:p>
            <a:pPr marL="0" marR="0" lvl="0" indent="0" algn="ctr" rtl="0">
              <a:spcBef>
                <a:spcPts val="0"/>
              </a:spcBef>
              <a:buSzPct val="25000"/>
              <a:buNone/>
            </a:pPr>
            <a:endParaRPr lang="en-US" sz="2400" b="0" i="0" u="none" strike="noStrike" cap="none" baseline="0" dirty="0">
              <a:solidFill>
                <a:srgbClr val="FFFFFF"/>
              </a:solidFill>
              <a:latin typeface="Helvetica Neue"/>
              <a:ea typeface="Helvetica Neue"/>
              <a:cs typeface="Helvetica Neue"/>
              <a:sym typeface="Helvetica Neue"/>
            </a:endParaRPr>
          </a:p>
        </p:txBody>
      </p:sp>
      <p:pic>
        <p:nvPicPr>
          <p:cNvPr id="7" name="Shape 61"/>
          <p:cNvPicPr preferRelativeResize="0"/>
          <p:nvPr/>
        </p:nvPicPr>
        <p:blipFill rotWithShape="1">
          <a:blip r:embed="rId4">
            <a:alphaModFix/>
          </a:blip>
          <a:srcRect/>
          <a:stretch/>
        </p:blipFill>
        <p:spPr>
          <a:xfrm>
            <a:off x="239974" y="8916821"/>
            <a:ext cx="820391" cy="836779"/>
          </a:xfrm>
          <a:prstGeom prst="rect">
            <a:avLst/>
          </a:prstGeom>
          <a:noFill/>
          <a:ln>
            <a:noFill/>
          </a:ln>
        </p:spPr>
      </p:pic>
      <p:sp>
        <p:nvSpPr>
          <p:cNvPr id="10" name="TextBox 9"/>
          <p:cNvSpPr txBox="1"/>
          <p:nvPr/>
        </p:nvSpPr>
        <p:spPr>
          <a:xfrm>
            <a:off x="11162366" y="9476601"/>
            <a:ext cx="766255" cy="276999"/>
          </a:xfrm>
          <a:prstGeom prst="rect">
            <a:avLst/>
          </a:prstGeom>
          <a:noFill/>
        </p:spPr>
        <p:txBody>
          <a:bodyPr wrap="none" rtlCol="0">
            <a:spAutoFit/>
          </a:bodyPr>
          <a:lstStyle/>
          <a:p>
            <a:r>
              <a:rPr lang="en-US" sz="1200" dirty="0" smtClean="0">
                <a:solidFill>
                  <a:schemeClr val="bg1"/>
                </a:solidFill>
              </a:rPr>
              <a:t>M. Chan</a:t>
            </a:r>
            <a:endParaRPr lang="en-US" sz="1200" dirty="0">
              <a:solidFill>
                <a:schemeClr val="bg1"/>
              </a:solidFill>
            </a:endParaRPr>
          </a:p>
        </p:txBody>
      </p:sp>
      <p:sp>
        <p:nvSpPr>
          <p:cNvPr id="8" name="Text Placeholder 2"/>
          <p:cNvSpPr>
            <a:spLocks noGrp="1"/>
          </p:cNvSpPr>
          <p:nvPr>
            <p:ph type="body" idx="1"/>
          </p:nvPr>
        </p:nvSpPr>
        <p:spPr>
          <a:xfrm>
            <a:off x="1248785" y="1374833"/>
            <a:ext cx="6254942" cy="2939931"/>
          </a:xfrm>
        </p:spPr>
        <p:txBody>
          <a:bodyPr>
            <a:normAutofit lnSpcReduction="10000"/>
          </a:bodyPr>
          <a:lstStyle/>
          <a:p>
            <a:pPr marL="457176" indent="-457176" algn="l">
              <a:buFont typeface="Arial"/>
              <a:buChar char="•"/>
            </a:pPr>
            <a:r>
              <a:rPr lang="en-US" sz="4000" dirty="0">
                <a:solidFill>
                  <a:srgbClr val="FFFFFF"/>
                </a:solidFill>
              </a:rPr>
              <a:t>Advance science</a:t>
            </a:r>
          </a:p>
          <a:p>
            <a:pPr marL="457176" indent="-457176" algn="l">
              <a:buFont typeface="Arial"/>
              <a:buChar char="•"/>
            </a:pPr>
            <a:r>
              <a:rPr lang="en-US" sz="4000" dirty="0">
                <a:solidFill>
                  <a:srgbClr val="FFFFFF"/>
                </a:solidFill>
              </a:rPr>
              <a:t>Meet grand challenges</a:t>
            </a:r>
          </a:p>
          <a:p>
            <a:pPr marL="457176" indent="-457176" algn="l">
              <a:buFont typeface="Arial"/>
              <a:buChar char="•"/>
            </a:pPr>
            <a:r>
              <a:rPr lang="en-US" sz="4000" dirty="0">
                <a:solidFill>
                  <a:srgbClr val="FFFFFF"/>
                </a:solidFill>
              </a:rPr>
              <a:t>Leverage shared cyberinfrastructure technology</a:t>
            </a:r>
          </a:p>
          <a:p>
            <a:pPr marL="457176" indent="-457176" algn="l">
              <a:buFont typeface="Arial"/>
              <a:buChar char="•"/>
            </a:pPr>
            <a:endParaRPr lang="en-US" sz="4000" dirty="0">
              <a:solidFill>
                <a:srgbClr val="FFFFFF"/>
              </a:solidFill>
            </a:endParaRPr>
          </a:p>
          <a:p>
            <a:pPr marL="457176" indent="-457176" algn="l">
              <a:buFont typeface="Arial"/>
              <a:buChar char="•"/>
            </a:pPr>
            <a:endParaRPr lang="en-US" sz="4000" dirty="0">
              <a:solidFill>
                <a:srgbClr val="FFFFFF"/>
              </a:solidFill>
            </a:endParaRPr>
          </a:p>
        </p:txBody>
      </p:sp>
      <p:sp>
        <p:nvSpPr>
          <p:cNvPr id="9" name="TextBox 8"/>
          <p:cNvSpPr txBox="1"/>
          <p:nvPr/>
        </p:nvSpPr>
        <p:spPr>
          <a:xfrm>
            <a:off x="1490133" y="575733"/>
            <a:ext cx="1610086" cy="707886"/>
          </a:xfrm>
          <a:prstGeom prst="rect">
            <a:avLst/>
          </a:prstGeom>
          <a:noFill/>
        </p:spPr>
        <p:txBody>
          <a:bodyPr wrap="none" rtlCol="0">
            <a:spAutoFit/>
          </a:bodyPr>
          <a:lstStyle/>
          <a:p>
            <a:r>
              <a:rPr lang="en-US" sz="4000" dirty="0" smtClean="0">
                <a:solidFill>
                  <a:srgbClr val="FFFF00"/>
                </a:solidFill>
              </a:rPr>
              <a:t>GOAL</a:t>
            </a:r>
            <a:endParaRPr lang="en-US" sz="4000" dirty="0">
              <a:solidFill>
                <a:srgbClr val="FFFF00"/>
              </a:solidFill>
            </a:endParaRPr>
          </a:p>
        </p:txBody>
      </p:sp>
    </p:spTree>
    <p:extLst>
      <p:ext uri="{BB962C8B-B14F-4D97-AF65-F5344CB8AC3E}">
        <p14:creationId xmlns:p14="http://schemas.microsoft.com/office/powerpoint/2010/main" val="492414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10794" y="0"/>
            <a:ext cx="10983212" cy="9753600"/>
          </a:xfrm>
          <a:prstGeom prst="rect">
            <a:avLst/>
          </a:prstGeom>
          <a:noFill/>
          <a:ln>
            <a:solidFill>
              <a:schemeClr val="tx1"/>
            </a:solidFill>
          </a:ln>
        </p:spPr>
      </p:pic>
      <p:sp>
        <p:nvSpPr>
          <p:cNvPr id="70" name="Shape 70"/>
          <p:cNvSpPr/>
          <p:nvPr/>
        </p:nvSpPr>
        <p:spPr>
          <a:xfrm>
            <a:off x="1683217" y="6621616"/>
            <a:ext cx="9892366" cy="1793776"/>
          </a:xfrm>
          <a:prstGeom prst="rect">
            <a:avLst/>
          </a:prstGeom>
          <a:solidFill>
            <a:schemeClr val="tx1">
              <a:alpha val="87000"/>
            </a:schemeClr>
          </a:solidFill>
          <a:ln>
            <a:noFill/>
          </a:ln>
        </p:spPr>
        <p:txBody>
          <a:bodyPr lIns="180000" tIns="0" rIns="180000" bIns="0" anchor="ctr" anchorCtr="0">
            <a:noAutofit/>
          </a:bodyPr>
          <a:lstStyle/>
          <a:p>
            <a:pPr lvl="0"/>
            <a:r>
              <a:rPr lang="en-US" sz="4000" dirty="0">
                <a:solidFill>
                  <a:schemeClr val="bg1"/>
                </a:solidFill>
                <a:latin typeface="Helvetica Neue"/>
                <a:ea typeface="Helvetica Neue"/>
                <a:cs typeface="Helvetica Neue"/>
                <a:sym typeface="Helvetica Neue"/>
              </a:rPr>
              <a:t>Balancing infrastructure development &amp; scientific advancement to </a:t>
            </a:r>
            <a:r>
              <a:rPr lang="en-CA" sz="4000" dirty="0">
                <a:solidFill>
                  <a:schemeClr val="bg1"/>
                </a:solidFill>
              </a:rPr>
              <a:t>create sustainable, multidisciplinary solutions</a:t>
            </a:r>
            <a:endParaRPr lang="en-US" sz="4000" dirty="0">
              <a:solidFill>
                <a:schemeClr val="bg1"/>
              </a:solidFill>
              <a:latin typeface="Helvetica Neue"/>
              <a:ea typeface="Helvetica Neue"/>
              <a:cs typeface="Helvetica Neue"/>
              <a:sym typeface="Helvetica Neue"/>
            </a:endParaRPr>
          </a:p>
        </p:txBody>
      </p:sp>
      <p:sp>
        <p:nvSpPr>
          <p:cNvPr id="71" name="Shape 71"/>
          <p:cNvSpPr/>
          <p:nvPr/>
        </p:nvSpPr>
        <p:spPr>
          <a:xfrm>
            <a:off x="1494124" y="8601107"/>
            <a:ext cx="10464800" cy="369332"/>
          </a:xfrm>
          <a:prstGeom prst="rect">
            <a:avLst/>
          </a:prstGeom>
          <a:noFill/>
          <a:ln>
            <a:noFill/>
          </a:ln>
        </p:spPr>
        <p:txBody>
          <a:bodyPr lIns="0" tIns="0" rIns="0" bIns="0" anchor="t" anchorCtr="0">
            <a:noAutofit/>
          </a:bodyPr>
          <a:lstStyle/>
          <a:p>
            <a:pPr marL="0" marR="0" lvl="0" indent="0" algn="ctr" rtl="0">
              <a:spcBef>
                <a:spcPts val="0"/>
              </a:spcBef>
              <a:buSzPct val="25000"/>
              <a:buNone/>
            </a:pPr>
            <a:endParaRPr lang="en-US" sz="2400" b="0" i="0" u="none" strike="noStrike" cap="none" baseline="0" dirty="0">
              <a:solidFill>
                <a:srgbClr val="FFFFFF"/>
              </a:solidFill>
              <a:latin typeface="Helvetica Neue"/>
              <a:ea typeface="Helvetica Neue"/>
              <a:cs typeface="Helvetica Neue"/>
              <a:sym typeface="Helvetica Neue"/>
            </a:endParaRPr>
          </a:p>
        </p:txBody>
      </p:sp>
      <p:pic>
        <p:nvPicPr>
          <p:cNvPr id="7" name="Shape 61"/>
          <p:cNvPicPr preferRelativeResize="0"/>
          <p:nvPr/>
        </p:nvPicPr>
        <p:blipFill rotWithShape="1">
          <a:blip r:embed="rId4">
            <a:alphaModFix/>
          </a:blip>
          <a:srcRect/>
          <a:stretch/>
        </p:blipFill>
        <p:spPr>
          <a:xfrm>
            <a:off x="239974" y="8916821"/>
            <a:ext cx="820391" cy="836779"/>
          </a:xfrm>
          <a:prstGeom prst="rect">
            <a:avLst/>
          </a:prstGeom>
          <a:noFill/>
          <a:ln>
            <a:noFill/>
          </a:ln>
        </p:spPr>
      </p:pic>
      <p:sp>
        <p:nvSpPr>
          <p:cNvPr id="10" name="TextBox 9"/>
          <p:cNvSpPr txBox="1"/>
          <p:nvPr/>
        </p:nvSpPr>
        <p:spPr>
          <a:xfrm>
            <a:off x="11162366" y="9476601"/>
            <a:ext cx="766255" cy="276999"/>
          </a:xfrm>
          <a:prstGeom prst="rect">
            <a:avLst/>
          </a:prstGeom>
          <a:noFill/>
        </p:spPr>
        <p:txBody>
          <a:bodyPr wrap="none" rtlCol="0">
            <a:spAutoFit/>
          </a:bodyPr>
          <a:lstStyle/>
          <a:p>
            <a:r>
              <a:rPr lang="en-US" sz="1200" dirty="0" smtClean="0">
                <a:solidFill>
                  <a:schemeClr val="bg1"/>
                </a:solidFill>
              </a:rPr>
              <a:t>M. Chan</a:t>
            </a:r>
            <a:endParaRPr lang="en-US" sz="1200" dirty="0">
              <a:solidFill>
                <a:schemeClr val="bg1"/>
              </a:solidFill>
            </a:endParaRPr>
          </a:p>
        </p:txBody>
      </p:sp>
      <p:sp>
        <p:nvSpPr>
          <p:cNvPr id="8" name="Text Placeholder 2"/>
          <p:cNvSpPr>
            <a:spLocks noGrp="1"/>
          </p:cNvSpPr>
          <p:nvPr>
            <p:ph type="body" idx="1"/>
          </p:nvPr>
        </p:nvSpPr>
        <p:spPr>
          <a:xfrm>
            <a:off x="1248785" y="1374833"/>
            <a:ext cx="6254942" cy="2939931"/>
          </a:xfrm>
        </p:spPr>
        <p:txBody>
          <a:bodyPr>
            <a:normAutofit lnSpcReduction="10000"/>
          </a:bodyPr>
          <a:lstStyle/>
          <a:p>
            <a:pPr marL="457176" indent="-457176" algn="l">
              <a:buFont typeface="Arial"/>
              <a:buChar char="•"/>
            </a:pPr>
            <a:r>
              <a:rPr lang="en-US" sz="4000" dirty="0" smtClean="0">
                <a:solidFill>
                  <a:schemeClr val="bg1">
                    <a:lumMod val="50000"/>
                  </a:schemeClr>
                </a:solidFill>
              </a:rPr>
              <a:t>Advance science</a:t>
            </a:r>
          </a:p>
          <a:p>
            <a:pPr marL="457176" indent="-457176" algn="l">
              <a:buFont typeface="Arial"/>
              <a:buChar char="•"/>
            </a:pPr>
            <a:r>
              <a:rPr lang="en-US" sz="4000" dirty="0" smtClean="0">
                <a:solidFill>
                  <a:schemeClr val="bg1">
                    <a:lumMod val="50000"/>
                  </a:schemeClr>
                </a:solidFill>
              </a:rPr>
              <a:t>Meet grand challenges</a:t>
            </a:r>
          </a:p>
          <a:p>
            <a:pPr marL="457176" indent="-457176" algn="l">
              <a:buFont typeface="Arial"/>
              <a:buChar char="•"/>
            </a:pPr>
            <a:r>
              <a:rPr lang="en-US" sz="4000" dirty="0" smtClean="0">
                <a:solidFill>
                  <a:schemeClr val="bg1">
                    <a:lumMod val="50000"/>
                  </a:schemeClr>
                </a:solidFill>
              </a:rPr>
              <a:t>Leverage shared cyberinfrastructure technology</a:t>
            </a:r>
          </a:p>
          <a:p>
            <a:pPr marL="457176" indent="-457176" algn="l">
              <a:buFont typeface="Arial"/>
              <a:buChar char="•"/>
            </a:pPr>
            <a:endParaRPr lang="en-US" sz="4000" dirty="0">
              <a:solidFill>
                <a:srgbClr val="FFFFFF"/>
              </a:solidFill>
            </a:endParaRPr>
          </a:p>
          <a:p>
            <a:pPr marL="457176" indent="-457176" algn="l">
              <a:buFont typeface="Arial"/>
              <a:buChar char="•"/>
            </a:pPr>
            <a:endParaRPr lang="en-US" sz="4000" dirty="0">
              <a:solidFill>
                <a:srgbClr val="FFFFFF"/>
              </a:solidFill>
            </a:endParaRPr>
          </a:p>
        </p:txBody>
      </p:sp>
      <p:sp>
        <p:nvSpPr>
          <p:cNvPr id="9" name="TextBox 8"/>
          <p:cNvSpPr txBox="1"/>
          <p:nvPr/>
        </p:nvSpPr>
        <p:spPr>
          <a:xfrm>
            <a:off x="1490133" y="575733"/>
            <a:ext cx="1610086" cy="707886"/>
          </a:xfrm>
          <a:prstGeom prst="rect">
            <a:avLst/>
          </a:prstGeom>
          <a:noFill/>
        </p:spPr>
        <p:txBody>
          <a:bodyPr wrap="none" rtlCol="0">
            <a:spAutoFit/>
          </a:bodyPr>
          <a:lstStyle/>
          <a:p>
            <a:r>
              <a:rPr lang="en-US" sz="4000" dirty="0" smtClean="0">
                <a:solidFill>
                  <a:srgbClr val="FFFF00"/>
                </a:solidFill>
              </a:rPr>
              <a:t>GOAL</a:t>
            </a:r>
            <a:endParaRPr lang="en-US" sz="4000" dirty="0">
              <a:solidFill>
                <a:srgbClr val="FFFF00"/>
              </a:solidFill>
            </a:endParaRPr>
          </a:p>
        </p:txBody>
      </p:sp>
      <p:pic>
        <p:nvPicPr>
          <p:cNvPr id="36" name="Picture 35" descr="logo_earthcube_cube-on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1397" y="575733"/>
            <a:ext cx="2260600" cy="2260600"/>
          </a:xfrm>
          <a:prstGeom prst="rect">
            <a:avLst/>
          </a:prstGeom>
        </p:spPr>
      </p:pic>
      <p:pic>
        <p:nvPicPr>
          <p:cNvPr id="37" name="Picture 2" descr="http://www.gleon.org/sites/default/files/images/footer/nsf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2261" y="2947213"/>
            <a:ext cx="2409736" cy="24049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4227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10794" y="0"/>
            <a:ext cx="10983212" cy="9753600"/>
          </a:xfrm>
          <a:prstGeom prst="rect">
            <a:avLst/>
          </a:prstGeom>
          <a:noFill/>
          <a:ln>
            <a:solidFill>
              <a:schemeClr val="tx1"/>
            </a:solidFill>
          </a:ln>
        </p:spPr>
      </p:pic>
      <p:sp>
        <p:nvSpPr>
          <p:cNvPr id="70" name="Shape 70"/>
          <p:cNvSpPr/>
          <p:nvPr/>
        </p:nvSpPr>
        <p:spPr>
          <a:xfrm>
            <a:off x="1683217" y="6621616"/>
            <a:ext cx="9892366" cy="1793776"/>
          </a:xfrm>
          <a:prstGeom prst="rect">
            <a:avLst/>
          </a:prstGeom>
          <a:solidFill>
            <a:schemeClr val="tx1">
              <a:alpha val="87000"/>
            </a:schemeClr>
          </a:solidFill>
          <a:ln>
            <a:noFill/>
          </a:ln>
        </p:spPr>
        <p:txBody>
          <a:bodyPr lIns="180000" tIns="0" rIns="180000" bIns="0" anchor="ctr" anchorCtr="0">
            <a:noAutofit/>
          </a:bodyPr>
          <a:lstStyle/>
          <a:p>
            <a:pPr lvl="0"/>
            <a:r>
              <a:rPr lang="en-US" sz="4000" dirty="0">
                <a:solidFill>
                  <a:schemeClr val="bg1"/>
                </a:solidFill>
                <a:latin typeface="Helvetica Neue"/>
                <a:ea typeface="Helvetica Neue"/>
                <a:cs typeface="Helvetica Neue"/>
                <a:sym typeface="Helvetica Neue"/>
              </a:rPr>
              <a:t>Balancing infrastructure development &amp; scientific advancement to </a:t>
            </a:r>
            <a:r>
              <a:rPr lang="en-CA" sz="4000" dirty="0">
                <a:solidFill>
                  <a:schemeClr val="bg1"/>
                </a:solidFill>
              </a:rPr>
              <a:t>create sustainable, multidisciplinary solutions</a:t>
            </a:r>
            <a:endParaRPr lang="en-US" sz="4000" dirty="0">
              <a:solidFill>
                <a:schemeClr val="bg1"/>
              </a:solidFill>
              <a:latin typeface="Helvetica Neue"/>
              <a:ea typeface="Helvetica Neue"/>
              <a:cs typeface="Helvetica Neue"/>
              <a:sym typeface="Helvetica Neue"/>
            </a:endParaRPr>
          </a:p>
        </p:txBody>
      </p:sp>
      <p:sp>
        <p:nvSpPr>
          <p:cNvPr id="71" name="Shape 71"/>
          <p:cNvSpPr/>
          <p:nvPr/>
        </p:nvSpPr>
        <p:spPr>
          <a:xfrm>
            <a:off x="1494124" y="8601107"/>
            <a:ext cx="10464800" cy="369332"/>
          </a:xfrm>
          <a:prstGeom prst="rect">
            <a:avLst/>
          </a:prstGeom>
          <a:noFill/>
          <a:ln>
            <a:noFill/>
          </a:ln>
        </p:spPr>
        <p:txBody>
          <a:bodyPr lIns="0" tIns="0" rIns="0" bIns="0" anchor="t" anchorCtr="0">
            <a:noAutofit/>
          </a:bodyPr>
          <a:lstStyle/>
          <a:p>
            <a:pPr marL="0" marR="0" lvl="0" indent="0" algn="ctr" rtl="0">
              <a:spcBef>
                <a:spcPts val="0"/>
              </a:spcBef>
              <a:buSzPct val="25000"/>
              <a:buNone/>
            </a:pPr>
            <a:endParaRPr lang="en-US" sz="2400" b="0" i="0" u="none" strike="noStrike" cap="none" baseline="0" dirty="0">
              <a:solidFill>
                <a:srgbClr val="FFFFFF"/>
              </a:solidFill>
              <a:latin typeface="Helvetica Neue"/>
              <a:ea typeface="Helvetica Neue"/>
              <a:cs typeface="Helvetica Neue"/>
              <a:sym typeface="Helvetica Neue"/>
            </a:endParaRPr>
          </a:p>
        </p:txBody>
      </p:sp>
      <p:pic>
        <p:nvPicPr>
          <p:cNvPr id="7" name="Shape 61"/>
          <p:cNvPicPr preferRelativeResize="0"/>
          <p:nvPr/>
        </p:nvPicPr>
        <p:blipFill rotWithShape="1">
          <a:blip r:embed="rId4">
            <a:alphaModFix/>
          </a:blip>
          <a:srcRect/>
          <a:stretch/>
        </p:blipFill>
        <p:spPr>
          <a:xfrm>
            <a:off x="239974" y="8916821"/>
            <a:ext cx="820391" cy="836779"/>
          </a:xfrm>
          <a:prstGeom prst="rect">
            <a:avLst/>
          </a:prstGeom>
          <a:noFill/>
          <a:ln>
            <a:noFill/>
          </a:ln>
        </p:spPr>
      </p:pic>
      <p:sp>
        <p:nvSpPr>
          <p:cNvPr id="10" name="TextBox 9"/>
          <p:cNvSpPr txBox="1"/>
          <p:nvPr/>
        </p:nvSpPr>
        <p:spPr>
          <a:xfrm>
            <a:off x="11162366" y="9476601"/>
            <a:ext cx="766255" cy="276999"/>
          </a:xfrm>
          <a:prstGeom prst="rect">
            <a:avLst/>
          </a:prstGeom>
          <a:noFill/>
        </p:spPr>
        <p:txBody>
          <a:bodyPr wrap="none" rtlCol="0">
            <a:spAutoFit/>
          </a:bodyPr>
          <a:lstStyle/>
          <a:p>
            <a:r>
              <a:rPr lang="en-US" sz="1200" dirty="0" smtClean="0">
                <a:solidFill>
                  <a:schemeClr val="bg1"/>
                </a:solidFill>
              </a:rPr>
              <a:t>M. Chan</a:t>
            </a:r>
            <a:endParaRPr lang="en-US" sz="1200" dirty="0">
              <a:solidFill>
                <a:schemeClr val="bg1"/>
              </a:solidFill>
            </a:endParaRPr>
          </a:p>
        </p:txBody>
      </p:sp>
      <p:sp>
        <p:nvSpPr>
          <p:cNvPr id="8" name="Text Placeholder 2"/>
          <p:cNvSpPr>
            <a:spLocks noGrp="1"/>
          </p:cNvSpPr>
          <p:nvPr>
            <p:ph type="body" idx="1"/>
          </p:nvPr>
        </p:nvSpPr>
        <p:spPr>
          <a:xfrm>
            <a:off x="1248785" y="1374833"/>
            <a:ext cx="6254942" cy="2939931"/>
          </a:xfrm>
        </p:spPr>
        <p:txBody>
          <a:bodyPr>
            <a:normAutofit lnSpcReduction="10000"/>
          </a:bodyPr>
          <a:lstStyle/>
          <a:p>
            <a:pPr marL="457176" indent="-457176" algn="l">
              <a:buFont typeface="Arial"/>
              <a:buChar char="•"/>
            </a:pPr>
            <a:r>
              <a:rPr lang="en-US" sz="4000" dirty="0" smtClean="0">
                <a:solidFill>
                  <a:schemeClr val="bg1">
                    <a:lumMod val="50000"/>
                  </a:schemeClr>
                </a:solidFill>
              </a:rPr>
              <a:t>Advance science</a:t>
            </a:r>
          </a:p>
          <a:p>
            <a:pPr marL="457176" indent="-457176" algn="l">
              <a:buFont typeface="Arial"/>
              <a:buChar char="•"/>
            </a:pPr>
            <a:r>
              <a:rPr lang="en-US" sz="4000" dirty="0" smtClean="0">
                <a:solidFill>
                  <a:schemeClr val="bg1">
                    <a:lumMod val="50000"/>
                  </a:schemeClr>
                </a:solidFill>
              </a:rPr>
              <a:t>Meet grand challenges</a:t>
            </a:r>
          </a:p>
          <a:p>
            <a:pPr marL="457176" indent="-457176" algn="l">
              <a:buFont typeface="Arial"/>
              <a:buChar char="•"/>
            </a:pPr>
            <a:r>
              <a:rPr lang="en-US" sz="4000" dirty="0" smtClean="0">
                <a:solidFill>
                  <a:schemeClr val="bg1">
                    <a:lumMod val="50000"/>
                  </a:schemeClr>
                </a:solidFill>
              </a:rPr>
              <a:t>Leverage shared cyberinfrastructure technology</a:t>
            </a:r>
          </a:p>
          <a:p>
            <a:pPr marL="457176" indent="-457176" algn="l">
              <a:buFont typeface="Arial"/>
              <a:buChar char="•"/>
            </a:pPr>
            <a:endParaRPr lang="en-US" sz="4000" dirty="0">
              <a:solidFill>
                <a:srgbClr val="FFFFFF"/>
              </a:solidFill>
            </a:endParaRPr>
          </a:p>
          <a:p>
            <a:pPr marL="457176" indent="-457176" algn="l">
              <a:buFont typeface="Arial"/>
              <a:buChar char="•"/>
            </a:pPr>
            <a:endParaRPr lang="en-US" sz="4000" dirty="0">
              <a:solidFill>
                <a:srgbClr val="FFFFFF"/>
              </a:solidFill>
            </a:endParaRPr>
          </a:p>
        </p:txBody>
      </p:sp>
      <p:sp>
        <p:nvSpPr>
          <p:cNvPr id="9" name="TextBox 8"/>
          <p:cNvSpPr txBox="1"/>
          <p:nvPr/>
        </p:nvSpPr>
        <p:spPr>
          <a:xfrm>
            <a:off x="1490133" y="575733"/>
            <a:ext cx="1610086" cy="707886"/>
          </a:xfrm>
          <a:prstGeom prst="rect">
            <a:avLst/>
          </a:prstGeom>
          <a:noFill/>
        </p:spPr>
        <p:txBody>
          <a:bodyPr wrap="none" rtlCol="0">
            <a:spAutoFit/>
          </a:bodyPr>
          <a:lstStyle/>
          <a:p>
            <a:r>
              <a:rPr lang="en-US" sz="4000" dirty="0" smtClean="0">
                <a:solidFill>
                  <a:srgbClr val="FFFF00"/>
                </a:solidFill>
              </a:rPr>
              <a:t>GOAL</a:t>
            </a:r>
            <a:endParaRPr lang="en-US" sz="4000" dirty="0">
              <a:solidFill>
                <a:srgbClr val="FFFF00"/>
              </a:solidFill>
            </a:endParaRPr>
          </a:p>
        </p:txBody>
      </p:sp>
      <p:grpSp>
        <p:nvGrpSpPr>
          <p:cNvPr id="25" name="Group 24"/>
          <p:cNvGrpSpPr/>
          <p:nvPr/>
        </p:nvGrpSpPr>
        <p:grpSpPr>
          <a:xfrm>
            <a:off x="5723075" y="575733"/>
            <a:ext cx="6508922" cy="5643039"/>
            <a:chOff x="4159078" y="3327400"/>
            <a:chExt cx="6508922" cy="5643039"/>
          </a:xfrm>
        </p:grpSpPr>
        <p:sp>
          <p:nvSpPr>
            <p:cNvPr id="26" name="Oval 25"/>
            <p:cNvSpPr/>
            <p:nvPr/>
          </p:nvSpPr>
          <p:spPr>
            <a:xfrm>
              <a:off x="4159078" y="3512067"/>
              <a:ext cx="5458372" cy="54583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p:cNvSpPr txBox="1"/>
            <p:nvPr/>
          </p:nvSpPr>
          <p:spPr>
            <a:xfrm>
              <a:off x="5059258" y="7107459"/>
              <a:ext cx="3853539" cy="1323439"/>
            </a:xfrm>
            <a:prstGeom prst="rect">
              <a:avLst/>
            </a:prstGeom>
            <a:noFill/>
          </p:spPr>
          <p:txBody>
            <a:bodyPr wrap="none" rtlCol="0">
              <a:spAutoFit/>
            </a:bodyPr>
            <a:lstStyle/>
            <a:p>
              <a:pPr algn="ctr"/>
              <a:r>
                <a:rPr lang="en-CA" sz="4000" b="1" dirty="0" smtClean="0">
                  <a:latin typeface="Tahoma" panose="020B0604030504040204" pitchFamily="34" charset="0"/>
                  <a:ea typeface="Tahoma" panose="020B0604030504040204" pitchFamily="34" charset="0"/>
                  <a:cs typeface="Tahoma" panose="020B0604030504040204" pitchFamily="34" charset="0"/>
                </a:rPr>
                <a:t>Cyber</a:t>
              </a:r>
            </a:p>
            <a:p>
              <a:pPr algn="ctr"/>
              <a:r>
                <a:rPr lang="en-CA" sz="4000" b="1" dirty="0" smtClean="0">
                  <a:latin typeface="Tahoma" panose="020B0604030504040204" pitchFamily="34" charset="0"/>
                  <a:ea typeface="Tahoma" panose="020B0604030504040204" pitchFamily="34" charset="0"/>
                  <a:cs typeface="Tahoma" panose="020B0604030504040204" pitchFamily="34" charset="0"/>
                </a:rPr>
                <a:t>Infrastructure</a:t>
              </a:r>
              <a:endParaRPr lang="en-CA" sz="4000" b="1"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5681810" y="4044541"/>
              <a:ext cx="2338651" cy="769441"/>
            </a:xfrm>
            <a:prstGeom prst="rect">
              <a:avLst/>
            </a:prstGeom>
            <a:noFill/>
          </p:spPr>
          <p:txBody>
            <a:bodyPr wrap="none" rtlCol="0">
              <a:spAutoFit/>
            </a:bodyPr>
            <a:lstStyle/>
            <a:p>
              <a:r>
                <a:rPr lang="en-CA" sz="4400" b="1" dirty="0" smtClean="0">
                  <a:latin typeface="Tahoma" panose="020B0604030504040204" pitchFamily="34" charset="0"/>
                  <a:ea typeface="Tahoma" panose="020B0604030504040204" pitchFamily="34" charset="0"/>
                  <a:cs typeface="Tahoma" panose="020B0604030504040204" pitchFamily="34" charset="0"/>
                </a:rPr>
                <a:t>Science</a:t>
              </a:r>
              <a:endParaRPr lang="en-CA" sz="4400" b="1" dirty="0">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p:cNvCxnSpPr/>
            <p:nvPr/>
          </p:nvCxnSpPr>
          <p:spPr>
            <a:xfrm flipV="1">
              <a:off x="7363049" y="4797562"/>
              <a:ext cx="0" cy="2252955"/>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480682" y="4901221"/>
              <a:ext cx="0" cy="2252955"/>
            </a:xfrm>
            <a:prstGeom prst="straightConnector1">
              <a:avLst/>
            </a:prstGeom>
            <a:ln w="95250">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27090" y="5821979"/>
              <a:ext cx="903312" cy="461665"/>
            </a:xfrm>
            <a:prstGeom prst="rect">
              <a:avLst/>
            </a:prstGeom>
            <a:noFill/>
          </p:spPr>
          <p:txBody>
            <a:bodyPr wrap="none" rtlCol="0">
              <a:spAutoFit/>
            </a:bodyPr>
            <a:lstStyle/>
            <a:p>
              <a:r>
                <a:rPr lang="en-CA" sz="2400" dirty="0" smtClean="0">
                  <a:latin typeface="Tahoma" panose="020B0604030504040204" pitchFamily="34" charset="0"/>
                  <a:ea typeface="Tahoma" panose="020B0604030504040204" pitchFamily="34" charset="0"/>
                  <a:cs typeface="Tahoma" panose="020B0604030504040204" pitchFamily="34" charset="0"/>
                </a:rPr>
                <a:t>RCNs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7669143" y="6190497"/>
              <a:ext cx="1260531" cy="830997"/>
            </a:xfrm>
            <a:prstGeom prst="rect">
              <a:avLst/>
            </a:prstGeom>
            <a:noFill/>
          </p:spPr>
          <p:txBody>
            <a:bodyPr wrap="none" rtlCol="0">
              <a:spAutoFit/>
            </a:bodyPr>
            <a:lstStyle/>
            <a:p>
              <a:r>
                <a:rPr lang="en-CA" sz="2400" dirty="0" smtClean="0">
                  <a:latin typeface="Tahoma" panose="020B0604030504040204" pitchFamily="34" charset="0"/>
                  <a:ea typeface="Tahoma" panose="020B0604030504040204" pitchFamily="34" charset="0"/>
                  <a:cs typeface="Tahoma" panose="020B0604030504040204" pitchFamily="34" charset="0"/>
                </a:rPr>
                <a:t>Building</a:t>
              </a:r>
            </a:p>
            <a:p>
              <a:r>
                <a:rPr lang="en-CA" sz="2400" dirty="0" smtClean="0">
                  <a:latin typeface="Tahoma" panose="020B0604030504040204" pitchFamily="34" charset="0"/>
                  <a:ea typeface="Tahoma" panose="020B0604030504040204" pitchFamily="34" charset="0"/>
                  <a:cs typeface="Tahoma" panose="020B0604030504040204" pitchFamily="34" charset="0"/>
                </a:rPr>
                <a:t>Blocks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4619565" y="6085940"/>
              <a:ext cx="1646605" cy="830997"/>
            </a:xfrm>
            <a:prstGeom prst="rect">
              <a:avLst/>
            </a:prstGeom>
            <a:noFill/>
          </p:spPr>
          <p:txBody>
            <a:bodyPr wrap="none" rtlCol="0">
              <a:spAutoFit/>
            </a:bodyPr>
            <a:lstStyle/>
            <a:p>
              <a:pPr algn="r"/>
              <a:r>
                <a:rPr lang="en-CA" sz="2400" dirty="0" smtClean="0">
                  <a:latin typeface="Tahoma" panose="020B0604030504040204" pitchFamily="34" charset="0"/>
                  <a:ea typeface="Tahoma" panose="020B0604030504040204" pitchFamily="34" charset="0"/>
                  <a:cs typeface="Tahoma" panose="020B0604030504040204" pitchFamily="34" charset="0"/>
                </a:rPr>
                <a:t>Interactive</a:t>
              </a:r>
            </a:p>
            <a:p>
              <a:pPr algn="r"/>
              <a:r>
                <a:rPr lang="en-CA" sz="2400" dirty="0" smtClean="0">
                  <a:latin typeface="Tahoma" panose="020B0604030504040204" pitchFamily="34" charset="0"/>
                  <a:ea typeface="Tahoma" panose="020B0604030504040204" pitchFamily="34" charset="0"/>
                  <a:cs typeface="Tahoma" panose="020B0604030504040204" pitchFamily="34" charset="0"/>
                </a:rPr>
                <a:t>Activities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4581093" y="5110275"/>
              <a:ext cx="1685077" cy="830997"/>
            </a:xfrm>
            <a:prstGeom prst="rect">
              <a:avLst/>
            </a:prstGeom>
            <a:noFill/>
          </p:spPr>
          <p:txBody>
            <a:bodyPr wrap="none" rtlCol="0">
              <a:spAutoFit/>
            </a:bodyPr>
            <a:lstStyle/>
            <a:p>
              <a:pPr algn="r"/>
              <a:r>
                <a:rPr lang="en-CA" sz="2400" dirty="0" smtClean="0">
                  <a:latin typeface="Tahoma" panose="020B0604030504040204" pitchFamily="34" charset="0"/>
                  <a:ea typeface="Tahoma" panose="020B0604030504040204" pitchFamily="34" charset="0"/>
                  <a:cs typeface="Tahoma" panose="020B0604030504040204" pitchFamily="34" charset="0"/>
                </a:rPr>
                <a:t>End User</a:t>
              </a:r>
            </a:p>
            <a:p>
              <a:pPr algn="r"/>
              <a:r>
                <a:rPr lang="en-CA" sz="2400" dirty="0" smtClean="0">
                  <a:latin typeface="Tahoma" panose="020B0604030504040204" pitchFamily="34" charset="0"/>
                  <a:ea typeface="Tahoma" panose="020B0604030504040204" pitchFamily="34" charset="0"/>
                  <a:cs typeface="Tahoma" panose="020B0604030504040204" pitchFamily="34" charset="0"/>
                </a:rPr>
                <a:t>Workshops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7576224" y="5224508"/>
              <a:ext cx="1800493" cy="830997"/>
            </a:xfrm>
            <a:prstGeom prst="rect">
              <a:avLst/>
            </a:prstGeom>
            <a:noFill/>
          </p:spPr>
          <p:txBody>
            <a:bodyPr wrap="none" rtlCol="0">
              <a:spAutoFit/>
            </a:bodyPr>
            <a:lstStyle/>
            <a:p>
              <a:r>
                <a:rPr lang="en-CA" sz="2400" dirty="0" smtClean="0">
                  <a:latin typeface="Tahoma" panose="020B0604030504040204" pitchFamily="34" charset="0"/>
                  <a:ea typeface="Tahoma" panose="020B0604030504040204" pitchFamily="34" charset="0"/>
                  <a:cs typeface="Tahoma" panose="020B0604030504040204" pitchFamily="34" charset="0"/>
                </a:rPr>
                <a:t>EC </a:t>
              </a:r>
            </a:p>
            <a:p>
              <a:r>
                <a:rPr lang="en-CA" sz="2400" dirty="0" smtClean="0">
                  <a:latin typeface="Tahoma" panose="020B0604030504040204" pitchFamily="34" charset="0"/>
                  <a:ea typeface="Tahoma" panose="020B0604030504040204" pitchFamily="34" charset="0"/>
                  <a:cs typeface="Tahoma" panose="020B0604030504040204" pitchFamily="34" charset="0"/>
                </a:rPr>
                <a:t>Committees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pic>
          <p:nvPicPr>
            <p:cNvPr id="36" name="Picture 35" descr="logo_earthcube_cube-on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7400" y="3327400"/>
              <a:ext cx="2260600" cy="2260600"/>
            </a:xfrm>
            <a:prstGeom prst="rect">
              <a:avLst/>
            </a:prstGeom>
          </p:spPr>
        </p:pic>
      </p:grpSp>
    </p:spTree>
    <p:extLst>
      <p:ext uri="{BB962C8B-B14F-4D97-AF65-F5344CB8AC3E}">
        <p14:creationId xmlns:p14="http://schemas.microsoft.com/office/powerpoint/2010/main" val="49570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b/Social_Network_Analysis_Visualization.png/800px-Social_Network_Analysis_Visual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955" y="211135"/>
            <a:ext cx="7928890" cy="59070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0" y="9224129"/>
            <a:ext cx="13004800" cy="523220"/>
          </a:xfrm>
          <a:prstGeom prst="rect">
            <a:avLst/>
          </a:prstGeom>
        </p:spPr>
        <p:txBody>
          <a:bodyPr wrap="square">
            <a:spAutoFit/>
          </a:bodyPr>
          <a:lstStyle/>
          <a:p>
            <a:r>
              <a:rPr lang="en-CA" dirty="0"/>
              <a:t>"Social Network Analysis Visualization" by Martin </a:t>
            </a:r>
            <a:r>
              <a:rPr lang="en-CA" dirty="0" err="1"/>
              <a:t>Grandjean</a:t>
            </a:r>
            <a:r>
              <a:rPr lang="en-CA" dirty="0"/>
              <a:t> </a:t>
            </a:r>
            <a:r>
              <a:rPr lang="en-CA" dirty="0" smtClean="0"/>
              <a:t>https</a:t>
            </a:r>
            <a:r>
              <a:rPr lang="en-CA" dirty="0"/>
              <a:t>://commons.wikimedia.org/wiki/File:Social_Network_Analysis_Visualization.png#/media/File:Social_Network_Analysis_Visualization.png</a:t>
            </a:r>
          </a:p>
        </p:txBody>
      </p:sp>
      <p:sp>
        <p:nvSpPr>
          <p:cNvPr id="8" name="Shape 79"/>
          <p:cNvSpPr/>
          <p:nvPr/>
        </p:nvSpPr>
        <p:spPr>
          <a:xfrm>
            <a:off x="893639" y="7457817"/>
            <a:ext cx="11217523" cy="800100"/>
          </a:xfrm>
          <a:prstGeom prst="rect">
            <a:avLst/>
          </a:prstGeom>
          <a:noFill/>
          <a:ln>
            <a:noFill/>
          </a:ln>
        </p:spPr>
        <p:txBody>
          <a:bodyPr lIns="50800" tIns="50800" rIns="50800" bIns="50800" anchor="ctr" anchorCtr="0">
            <a:noAutofit/>
          </a:bodyPr>
          <a:lstStyle/>
          <a:p>
            <a:pPr marL="0" marR="0" lvl="0" indent="0" algn="ctr" rtl="0">
              <a:spcBef>
                <a:spcPts val="0"/>
              </a:spcBef>
              <a:buSzPct val="25000"/>
              <a:buNone/>
            </a:pPr>
            <a:r>
              <a:rPr lang="en-US" sz="4600" b="1" dirty="0" smtClean="0">
                <a:solidFill>
                  <a:srgbClr val="26497D"/>
                </a:solidFill>
                <a:latin typeface="Helvetica Neue"/>
                <a:ea typeface="Helvetica Neue"/>
                <a:cs typeface="Helvetica Neue"/>
                <a:sym typeface="Helvetica Neue"/>
              </a:rPr>
              <a:t>But the Landscape is Fragmented</a:t>
            </a:r>
            <a:endParaRPr lang="en-US" sz="4600" b="1" i="0" u="none" strike="noStrike" cap="none" baseline="0" dirty="0">
              <a:solidFill>
                <a:srgbClr val="26497D"/>
              </a:solidFill>
              <a:latin typeface="Helvetica Neue"/>
              <a:ea typeface="Helvetica Neue"/>
              <a:cs typeface="Helvetica Neue"/>
              <a:sym typeface="Helvetica Neue"/>
            </a:endParaRPr>
          </a:p>
        </p:txBody>
      </p:sp>
      <p:sp>
        <p:nvSpPr>
          <p:cNvPr id="9" name="TextBox 8"/>
          <p:cNvSpPr txBox="1"/>
          <p:nvPr/>
        </p:nvSpPr>
        <p:spPr>
          <a:xfrm>
            <a:off x="371552" y="4957668"/>
            <a:ext cx="2409574" cy="830997"/>
          </a:xfrm>
          <a:prstGeom prst="rect">
            <a:avLst/>
          </a:prstGeom>
          <a:solidFill>
            <a:srgbClr val="FFFFFF">
              <a:alpha val="60000"/>
            </a:srgbClr>
          </a:solidFill>
        </p:spPr>
        <p:txBody>
          <a:bodyPr wrap="square" rtlCol="0">
            <a:spAutoFit/>
          </a:bodyPr>
          <a:lstStyle/>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Field </a:t>
            </a:r>
          </a:p>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Geoscientists</a:t>
            </a:r>
            <a:endParaRPr lang="en-CA" sz="2400" b="1"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35411" y="2130543"/>
            <a:ext cx="2923035" cy="830997"/>
          </a:xfrm>
          <a:prstGeom prst="rect">
            <a:avLst/>
          </a:prstGeom>
          <a:noFill/>
        </p:spPr>
        <p:txBody>
          <a:bodyPr wrap="square" rtlCol="0">
            <a:spAutoFit/>
          </a:bodyPr>
          <a:lstStyle/>
          <a:p>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Community-Led</a:t>
            </a:r>
          </a:p>
          <a:p>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Databases</a:t>
            </a:r>
            <a:endParaRPr lang="en-CA" sz="2400" b="1"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93981" y="267857"/>
            <a:ext cx="2280828" cy="830997"/>
          </a:xfrm>
          <a:prstGeom prst="rect">
            <a:avLst/>
          </a:prstGeom>
          <a:solidFill>
            <a:srgbClr val="FFFFFF">
              <a:alpha val="60000"/>
            </a:srgbClr>
          </a:solidFill>
        </p:spPr>
        <p:txBody>
          <a:bodyPr wrap="square" rtlCol="0">
            <a:spAutoFit/>
          </a:bodyPr>
          <a:lstStyle/>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Institutional</a:t>
            </a:r>
          </a:p>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Repositories</a:t>
            </a:r>
            <a:endParaRPr lang="en-CA" sz="2400" b="1"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8827685" y="371250"/>
            <a:ext cx="1508337" cy="830997"/>
          </a:xfrm>
          <a:prstGeom prst="rect">
            <a:avLst/>
          </a:prstGeom>
          <a:solidFill>
            <a:srgbClr val="FFFFFF">
              <a:alpha val="60000"/>
            </a:srgbClr>
          </a:solidFill>
        </p:spPr>
        <p:txBody>
          <a:bodyPr wrap="square" rtlCol="0">
            <a:spAutoFit/>
          </a:bodyPr>
          <a:lstStyle/>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Data</a:t>
            </a:r>
          </a:p>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Centers</a:t>
            </a:r>
            <a:endParaRPr lang="en-CA" sz="2400" b="1"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9809246" y="3911483"/>
            <a:ext cx="2540799" cy="830997"/>
          </a:xfrm>
          <a:prstGeom prst="rect">
            <a:avLst/>
          </a:prstGeom>
          <a:solidFill>
            <a:srgbClr val="FFFFFF">
              <a:alpha val="60000"/>
            </a:srgbClr>
          </a:solidFill>
        </p:spPr>
        <p:txBody>
          <a:bodyPr wrap="square" rtlCol="0">
            <a:spAutoFit/>
          </a:bodyPr>
          <a:lstStyle/>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Governmental</a:t>
            </a:r>
          </a:p>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Organizations</a:t>
            </a:r>
            <a:endParaRPr lang="en-CA" sz="2400" b="1"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022099" y="5730240"/>
            <a:ext cx="1755930" cy="830997"/>
          </a:xfrm>
          <a:prstGeom prst="rect">
            <a:avLst/>
          </a:prstGeom>
          <a:solidFill>
            <a:srgbClr val="FFFFFF">
              <a:alpha val="60000"/>
            </a:srgbClr>
          </a:solidFill>
        </p:spPr>
        <p:txBody>
          <a:bodyPr wrap="square" rtlCol="0">
            <a:spAutoFit/>
          </a:bodyPr>
          <a:lstStyle/>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Industry </a:t>
            </a:r>
          </a:p>
          <a:p>
            <a:pPr algn="ctr"/>
            <a:r>
              <a:rPr lang="en-CA" sz="2400" b="1" dirty="0" smtClean="0">
                <a:solidFill>
                  <a:srgbClr val="26497D"/>
                </a:solidFill>
                <a:latin typeface="Tahoma" panose="020B0604030504040204" pitchFamily="34" charset="0"/>
                <a:ea typeface="Tahoma" panose="020B0604030504040204" pitchFamily="34" charset="0"/>
                <a:cs typeface="Tahoma" panose="020B0604030504040204" pitchFamily="34" charset="0"/>
              </a:rPr>
              <a:t>Partners</a:t>
            </a:r>
            <a:endParaRPr lang="en-CA" sz="2400" b="1"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007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b/Social_Network_Analysis_Visualization.png/800px-Social_Network_Analysis_Visual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955" y="211135"/>
            <a:ext cx="7928890" cy="59070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0" y="9224129"/>
            <a:ext cx="13004800" cy="523220"/>
          </a:xfrm>
          <a:prstGeom prst="rect">
            <a:avLst/>
          </a:prstGeom>
        </p:spPr>
        <p:txBody>
          <a:bodyPr wrap="square">
            <a:spAutoFit/>
          </a:bodyPr>
          <a:lstStyle/>
          <a:p>
            <a:r>
              <a:rPr lang="en-CA" dirty="0"/>
              <a:t>"Social Network Analysis Visualization" by Martin </a:t>
            </a:r>
            <a:r>
              <a:rPr lang="en-CA" dirty="0" err="1"/>
              <a:t>Grandjean</a:t>
            </a:r>
            <a:r>
              <a:rPr lang="en-CA" dirty="0"/>
              <a:t> </a:t>
            </a:r>
            <a:r>
              <a:rPr lang="en-CA" dirty="0" smtClean="0"/>
              <a:t>https</a:t>
            </a:r>
            <a:r>
              <a:rPr lang="en-CA" dirty="0"/>
              <a:t>://commons.wikimedia.org/wiki/File:Social_Network_Analysis_Visualization.png#/media/File:Social_Network_Analysis_Visualization.png</a:t>
            </a:r>
          </a:p>
        </p:txBody>
      </p:sp>
      <p:grpSp>
        <p:nvGrpSpPr>
          <p:cNvPr id="41" name="Group 40"/>
          <p:cNvGrpSpPr/>
          <p:nvPr/>
        </p:nvGrpSpPr>
        <p:grpSpPr>
          <a:xfrm>
            <a:off x="294700" y="6254668"/>
            <a:ext cx="12295086" cy="3042118"/>
            <a:chOff x="55092" y="6254668"/>
            <a:chExt cx="12295086" cy="3042118"/>
          </a:xfrm>
        </p:grpSpPr>
        <p:sp>
          <p:nvSpPr>
            <p:cNvPr id="7" name="TextBox 6"/>
            <p:cNvSpPr txBox="1"/>
            <p:nvPr/>
          </p:nvSpPr>
          <p:spPr>
            <a:xfrm>
              <a:off x="55092" y="6393871"/>
              <a:ext cx="8430513" cy="2554545"/>
            </a:xfrm>
            <a:prstGeom prst="rect">
              <a:avLst/>
            </a:prstGeom>
            <a:noFill/>
          </p:spPr>
          <p:txBody>
            <a:bodyPr wrap="none" rtlCol="0">
              <a:spAutoFit/>
            </a:bodyPr>
            <a:lstStyle/>
            <a:p>
              <a:pPr marL="571500" indent="-571500">
                <a:buFont typeface="Arial"/>
                <a:buChar char="•"/>
              </a:pPr>
              <a:r>
                <a:rPr lang="en-CA" sz="4000" dirty="0" smtClean="0"/>
                <a:t>Facilitating Data Sharing &amp; Reuse </a:t>
              </a:r>
            </a:p>
            <a:p>
              <a:pPr marL="571500" indent="-571500">
                <a:buFont typeface="Arial"/>
                <a:buChar char="•"/>
              </a:pPr>
              <a:r>
                <a:rPr lang="en-CA" sz="4000" dirty="0" smtClean="0"/>
                <a:t>Interdisciplinary Communication</a:t>
              </a:r>
            </a:p>
            <a:p>
              <a:pPr marL="571500" indent="-571500">
                <a:buFont typeface="Arial"/>
                <a:buChar char="•"/>
              </a:pPr>
              <a:r>
                <a:rPr lang="en-CA" sz="4000" dirty="0" smtClean="0"/>
                <a:t>Data-Model Integration</a:t>
              </a:r>
            </a:p>
            <a:p>
              <a:pPr marL="571500" indent="-571500">
                <a:buFont typeface="Arial"/>
                <a:buChar char="•"/>
              </a:pPr>
              <a:r>
                <a:rPr lang="en-CA" sz="4000" dirty="0" smtClean="0"/>
                <a:t>Software &amp; Data Management</a:t>
              </a:r>
              <a:endParaRPr lang="en-CA" sz="4000" dirty="0"/>
            </a:p>
          </p:txBody>
        </p:sp>
        <p:pic>
          <p:nvPicPr>
            <p:cNvPr id="42" name="Shape 61"/>
            <p:cNvPicPr preferRelativeResize="0"/>
            <p:nvPr/>
          </p:nvPicPr>
          <p:blipFill>
            <a:blip r:embed="rId4">
              <a:extLst>
                <a:ext uri="{28A0092B-C50C-407E-A947-70E740481C1C}">
                  <a14:useLocalDpi xmlns:a14="http://schemas.microsoft.com/office/drawing/2010/main" val="0"/>
                </a:ext>
              </a:extLst>
            </a:blip>
            <a:stretch>
              <a:fillRect/>
            </a:stretch>
          </p:blipFill>
          <p:spPr>
            <a:xfrm>
              <a:off x="9308060" y="6254668"/>
              <a:ext cx="3042118" cy="3042118"/>
            </a:xfrm>
            <a:prstGeom prst="rect">
              <a:avLst/>
            </a:prstGeom>
            <a:noFill/>
            <a:ln>
              <a:noFill/>
            </a:ln>
          </p:spPr>
        </p:pic>
      </p:grpSp>
    </p:spTree>
    <p:extLst>
      <p:ext uri="{BB962C8B-B14F-4D97-AF65-F5344CB8AC3E}">
        <p14:creationId xmlns:p14="http://schemas.microsoft.com/office/powerpoint/2010/main" val="234709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6862" y="7587139"/>
            <a:ext cx="11147138" cy="1754327"/>
          </a:xfrm>
          <a:prstGeom prst="rect">
            <a:avLst/>
          </a:prstGeom>
          <a:noFill/>
        </p:spPr>
        <p:txBody>
          <a:bodyPr wrap="square" rtlCol="0">
            <a:spAutoFit/>
          </a:bodyPr>
          <a:lstStyle/>
          <a:p>
            <a:r>
              <a:rPr lang="en-CA" sz="3600" b="1" dirty="0" smtClean="0">
                <a:solidFill>
                  <a:srgbClr val="26497D"/>
                </a:solidFill>
              </a:rPr>
              <a:t>SEN</a:t>
            </a:r>
            <a:endParaRPr lang="en-CA" sz="2400" dirty="0" smtClean="0">
              <a:solidFill>
                <a:srgbClr val="26497D"/>
              </a:solidFill>
            </a:endParaRPr>
          </a:p>
          <a:p>
            <a:r>
              <a:rPr lang="en-CA" sz="2400" b="1" u="sng" dirty="0"/>
              <a:t>Sediment Experimentalist Network</a:t>
            </a:r>
          </a:p>
          <a:p>
            <a:r>
              <a:rPr lang="en-CA" sz="2400" dirty="0" smtClean="0"/>
              <a:t>SEN aims </a:t>
            </a:r>
            <a:r>
              <a:rPr lang="en-CA" sz="2400" dirty="0"/>
              <a:t>to improve </a:t>
            </a:r>
            <a:r>
              <a:rPr lang="en-CA" sz="2400" dirty="0" smtClean="0"/>
              <a:t>efficiency </a:t>
            </a:r>
            <a:r>
              <a:rPr lang="en-CA" sz="2400" dirty="0"/>
              <a:t>and transparency of sedimentary research for field </a:t>
            </a:r>
            <a:r>
              <a:rPr lang="en-CA" sz="2400" dirty="0" smtClean="0"/>
              <a:t>geologists, </a:t>
            </a:r>
            <a:r>
              <a:rPr lang="en-CA" sz="2400" dirty="0" err="1" smtClean="0"/>
              <a:t>modelers</a:t>
            </a:r>
            <a:r>
              <a:rPr lang="en-CA" sz="2400" dirty="0" smtClean="0"/>
              <a:t>, &amp; experimentalists</a:t>
            </a:r>
            <a:r>
              <a:rPr lang="en-CA" sz="2400" dirty="0"/>
              <a:t>. </a:t>
            </a:r>
          </a:p>
        </p:txBody>
      </p:sp>
      <p:sp>
        <p:nvSpPr>
          <p:cNvPr id="4" name="Rectangle 3"/>
          <p:cNvSpPr/>
          <p:nvPr/>
        </p:nvSpPr>
        <p:spPr>
          <a:xfrm>
            <a:off x="3251200" y="4615190"/>
            <a:ext cx="6502400" cy="307777"/>
          </a:xfrm>
          <a:prstGeom prst="rect">
            <a:avLst/>
          </a:prstGeom>
        </p:spPr>
        <p:txBody>
          <a:bodyPr>
            <a:spAutoFit/>
          </a:bodyPr>
          <a:lstStyle/>
          <a:p>
            <a:r>
              <a:rPr lang="en-CA" dirty="0" smtClean="0"/>
              <a:t>-</a:t>
            </a:r>
            <a:endParaRPr lang="en-CA" dirty="0"/>
          </a:p>
        </p:txBody>
      </p:sp>
      <p:grpSp>
        <p:nvGrpSpPr>
          <p:cNvPr id="13" name="Group 12"/>
          <p:cNvGrpSpPr/>
          <p:nvPr/>
        </p:nvGrpSpPr>
        <p:grpSpPr>
          <a:xfrm>
            <a:off x="536862" y="1836012"/>
            <a:ext cx="12467938" cy="2834873"/>
            <a:chOff x="536862" y="1836012"/>
            <a:chExt cx="12467938" cy="2834873"/>
          </a:xfrm>
        </p:grpSpPr>
        <p:grpSp>
          <p:nvGrpSpPr>
            <p:cNvPr id="11" name="Group 10"/>
            <p:cNvGrpSpPr/>
            <p:nvPr/>
          </p:nvGrpSpPr>
          <p:grpSpPr>
            <a:xfrm>
              <a:off x="8448965" y="1836012"/>
              <a:ext cx="4555835" cy="2834873"/>
              <a:chOff x="8448965" y="2367509"/>
              <a:chExt cx="4555835" cy="2834873"/>
            </a:xfrm>
          </p:grpSpPr>
          <p:pic>
            <p:nvPicPr>
              <p:cNvPr id="5124" name="Picture 4" descr="https://www.youtube.com/yt/brand/media/image/YouTube-logo-full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965" y="2367509"/>
                <a:ext cx="4555835" cy="283487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923343" y="4526508"/>
                <a:ext cx="3607078" cy="307777"/>
              </a:xfrm>
              <a:prstGeom prst="rect">
                <a:avLst/>
              </a:prstGeom>
              <a:noFill/>
            </p:spPr>
            <p:txBody>
              <a:bodyPr wrap="none" rtlCol="0">
                <a:spAutoFit/>
              </a:bodyPr>
              <a:lstStyle/>
              <a:p>
                <a:r>
                  <a:rPr lang="en-CA" dirty="0"/>
                  <a:t>https://www.youtube.com/user/cyber4paleo</a:t>
                </a:r>
              </a:p>
            </p:txBody>
          </p:sp>
        </p:grpSp>
        <p:sp>
          <p:nvSpPr>
            <p:cNvPr id="12" name="TextBox 11"/>
            <p:cNvSpPr txBox="1"/>
            <p:nvPr/>
          </p:nvSpPr>
          <p:spPr>
            <a:xfrm>
              <a:off x="536862" y="2225373"/>
              <a:ext cx="8776471" cy="2123658"/>
            </a:xfrm>
            <a:prstGeom prst="rect">
              <a:avLst/>
            </a:prstGeom>
            <a:noFill/>
          </p:spPr>
          <p:txBody>
            <a:bodyPr wrap="square" rtlCol="0">
              <a:spAutoFit/>
            </a:bodyPr>
            <a:lstStyle/>
            <a:p>
              <a:r>
                <a:rPr lang="en-CA" sz="3600" b="1" dirty="0" smtClean="0">
                  <a:solidFill>
                    <a:srgbClr val="26497D"/>
                  </a:solidFill>
                </a:rPr>
                <a:t>Cyber4Paleo</a:t>
              </a:r>
              <a:endParaRPr lang="en-CA" sz="2400" dirty="0" smtClean="0">
                <a:solidFill>
                  <a:srgbClr val="26497D"/>
                </a:solidFill>
              </a:endParaRPr>
            </a:p>
            <a:p>
              <a:r>
                <a:rPr lang="en-CA" sz="2400" b="1" u="sng" dirty="0" smtClean="0"/>
                <a:t>Collaboration &amp; </a:t>
              </a:r>
              <a:r>
                <a:rPr lang="en-CA" sz="2400" b="1" u="sng" dirty="0" err="1" smtClean="0"/>
                <a:t>Cyberinfrastructure</a:t>
              </a:r>
              <a:r>
                <a:rPr lang="en-CA" sz="2400" b="1" u="sng" dirty="0" smtClean="0"/>
                <a:t> </a:t>
              </a:r>
              <a:r>
                <a:rPr lang="en-CA" sz="2400" b="1" u="sng" dirty="0"/>
                <a:t>for </a:t>
              </a:r>
              <a:r>
                <a:rPr lang="en-CA" sz="2400" b="1" u="sng" dirty="0" err="1" smtClean="0"/>
                <a:t>Paleogeosciences</a:t>
              </a:r>
              <a:endParaRPr lang="en-CA" sz="2400" b="1" u="sng" dirty="0" smtClean="0"/>
            </a:p>
            <a:p>
              <a:r>
                <a:rPr lang="en-CA" sz="2400" dirty="0" smtClean="0"/>
                <a:t>C4P </a:t>
              </a:r>
              <a:r>
                <a:rPr lang="en-CA" sz="2400" dirty="0"/>
                <a:t>RCN focuses on </a:t>
              </a:r>
              <a:r>
                <a:rPr lang="en-CA" sz="2400" dirty="0" smtClean="0"/>
                <a:t>development of </a:t>
              </a:r>
              <a:r>
                <a:rPr lang="en-CA" sz="2400" dirty="0"/>
                <a:t>standards for aggregation  </a:t>
              </a:r>
              <a:r>
                <a:rPr lang="en-CA" sz="2400" dirty="0" smtClean="0"/>
                <a:t>&amp; </a:t>
              </a:r>
              <a:r>
                <a:rPr lang="en-CA" sz="2400" dirty="0"/>
                <a:t>dissemination of </a:t>
              </a:r>
              <a:r>
                <a:rPr lang="en-CA" sz="2400" dirty="0" err="1"/>
                <a:t>paleogeoscience</a:t>
              </a:r>
              <a:r>
                <a:rPr lang="en-CA" sz="2400" dirty="0"/>
                <a:t> data, </a:t>
              </a:r>
              <a:r>
                <a:rPr lang="en-CA" sz="2400" dirty="0" smtClean="0"/>
                <a:t>to facilitate </a:t>
              </a:r>
              <a:r>
                <a:rPr lang="en-CA" sz="2400" dirty="0"/>
                <a:t>research </a:t>
              </a:r>
              <a:r>
                <a:rPr lang="en-CA" sz="2400" dirty="0" smtClean="0"/>
                <a:t>on </a:t>
              </a:r>
              <a:r>
                <a:rPr lang="en-CA" sz="2400" dirty="0"/>
                <a:t>Earth-Life </a:t>
              </a:r>
              <a:r>
                <a:rPr lang="en-CA" sz="2400" dirty="0" smtClean="0"/>
                <a:t>history.</a:t>
              </a:r>
              <a:endParaRPr lang="en-CA" sz="2400" dirty="0"/>
            </a:p>
          </p:txBody>
        </p:sp>
      </p:grpSp>
      <p:grpSp>
        <p:nvGrpSpPr>
          <p:cNvPr id="14" name="Group 13"/>
          <p:cNvGrpSpPr/>
          <p:nvPr/>
        </p:nvGrpSpPr>
        <p:grpSpPr>
          <a:xfrm>
            <a:off x="502996" y="4517250"/>
            <a:ext cx="12208187" cy="2862322"/>
            <a:chOff x="502996" y="4444790"/>
            <a:chExt cx="12208187" cy="2862322"/>
          </a:xfrm>
        </p:grpSpPr>
        <p:sp>
          <p:nvSpPr>
            <p:cNvPr id="22" name="TextBox 21"/>
            <p:cNvSpPr txBox="1"/>
            <p:nvPr/>
          </p:nvSpPr>
          <p:spPr>
            <a:xfrm>
              <a:off x="502996" y="4444790"/>
              <a:ext cx="9022774" cy="2862322"/>
            </a:xfrm>
            <a:prstGeom prst="rect">
              <a:avLst/>
            </a:prstGeom>
            <a:noFill/>
          </p:spPr>
          <p:txBody>
            <a:bodyPr wrap="square" rtlCol="0">
              <a:spAutoFit/>
            </a:bodyPr>
            <a:lstStyle/>
            <a:p>
              <a:r>
                <a:rPr lang="en-CA" sz="3600" b="1" dirty="0" smtClean="0">
                  <a:solidFill>
                    <a:srgbClr val="26497D"/>
                  </a:solidFill>
                </a:rPr>
                <a:t>EC3</a:t>
              </a:r>
            </a:p>
            <a:p>
              <a:r>
                <a:rPr lang="en-CA" sz="2400" b="1" u="sng" dirty="0"/>
                <a:t>Earth-Centered Communication for Cyberinfrastructure: Challenges of Field Data Collection, Management </a:t>
              </a:r>
              <a:r>
                <a:rPr lang="en-CA" sz="2400" b="1" u="sng" dirty="0" smtClean="0"/>
                <a:t>&amp; </a:t>
              </a:r>
              <a:r>
                <a:rPr lang="en-CA" sz="2400" b="1" u="sng" dirty="0"/>
                <a:t>Integration</a:t>
              </a:r>
            </a:p>
            <a:p>
              <a:r>
                <a:rPr lang="en-CA" sz="2400" dirty="0" smtClean="0"/>
                <a:t>EC3 </a:t>
              </a:r>
              <a:r>
                <a:rPr lang="en-CA" sz="2400" dirty="0"/>
                <a:t>network </a:t>
              </a:r>
              <a:r>
                <a:rPr lang="en-CA" sz="2400" dirty="0" smtClean="0"/>
                <a:t>aims </a:t>
              </a:r>
              <a:r>
                <a:rPr lang="en-CA" sz="2400" dirty="0"/>
                <a:t>to facilitate </a:t>
              </a:r>
              <a:r>
                <a:rPr lang="en-CA" sz="2400" dirty="0" smtClean="0"/>
                <a:t>dialogue </a:t>
              </a:r>
              <a:r>
                <a:rPr lang="en-CA" sz="2400" dirty="0"/>
                <a:t>between field-based geologists, and computer and social scientists </a:t>
              </a:r>
              <a:r>
                <a:rPr lang="en-CA" sz="2400" dirty="0" smtClean="0"/>
                <a:t>to address problems </a:t>
              </a:r>
              <a:r>
                <a:rPr lang="en-CA" sz="2400" dirty="0"/>
                <a:t>faced by </a:t>
              </a:r>
              <a:r>
                <a:rPr lang="en-CA" sz="2400" dirty="0" smtClean="0"/>
                <a:t>field</a:t>
              </a:r>
              <a:r>
                <a:rPr lang="en-CA" sz="2400" dirty="0"/>
                <a:t>-based geological community</a:t>
              </a:r>
              <a:r>
                <a:rPr lang="en-CA" sz="2400" dirty="0" smtClean="0"/>
                <a:t>.</a:t>
              </a:r>
              <a:endParaRPr lang="en-CA" sz="2400" dirty="0"/>
            </a:p>
          </p:txBody>
        </p:sp>
        <p:pic>
          <p:nvPicPr>
            <p:cNvPr id="5126" name="Picture 6" descr="EC3 logo"/>
            <p:cNvPicPr>
              <a:picLocks noChangeAspect="1" noChangeArrowheads="1"/>
            </p:cNvPicPr>
            <p:nvPr/>
          </p:nvPicPr>
          <p:blipFill rotWithShape="1">
            <a:blip r:embed="rId4">
              <a:extLst>
                <a:ext uri="{28A0092B-C50C-407E-A947-70E740481C1C}">
                  <a14:useLocalDpi xmlns:a14="http://schemas.microsoft.com/office/drawing/2010/main" val="0"/>
                </a:ext>
              </a:extLst>
            </a:blip>
            <a:srcRect l="507" t="2695" r="41308" b="2153"/>
            <a:stretch/>
          </p:blipFill>
          <p:spPr bwMode="auto">
            <a:xfrm>
              <a:off x="8991600" y="5012310"/>
              <a:ext cx="3719583" cy="203507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Title 1"/>
          <p:cNvSpPr>
            <a:spLocks noGrp="1"/>
          </p:cNvSpPr>
          <p:nvPr>
            <p:ph type="title"/>
          </p:nvPr>
        </p:nvSpPr>
        <p:spPr>
          <a:xfrm>
            <a:off x="796987" y="155490"/>
            <a:ext cx="11099799" cy="2158999"/>
          </a:xfrm>
        </p:spPr>
        <p:txBody>
          <a:bodyPr/>
          <a:lstStyle/>
          <a:p>
            <a: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t>Research Coordination Networks</a:t>
            </a:r>
            <a:b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br>
            <a: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t>RCNs</a:t>
            </a:r>
            <a:endParaRPr lang="en-CA" sz="5400"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29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87" y="155490"/>
            <a:ext cx="11099799" cy="2158999"/>
          </a:xfrm>
        </p:spPr>
        <p:txBody>
          <a:bodyPr/>
          <a:lstStyle/>
          <a:p>
            <a: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t>Research Coordination Networks</a:t>
            </a:r>
            <a:b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br>
            <a:r>
              <a:rPr lang="en-CA" sz="5400" dirty="0" smtClean="0">
                <a:solidFill>
                  <a:srgbClr val="26497D"/>
                </a:solidFill>
                <a:latin typeface="Tahoma" panose="020B0604030504040204" pitchFamily="34" charset="0"/>
                <a:ea typeface="Tahoma" panose="020B0604030504040204" pitchFamily="34" charset="0"/>
                <a:cs typeface="Tahoma" panose="020B0604030504040204" pitchFamily="34" charset="0"/>
              </a:rPr>
              <a:t>RCNs</a:t>
            </a:r>
            <a:endParaRPr lang="en-CA" sz="5400" dirty="0">
              <a:solidFill>
                <a:srgbClr val="26497D"/>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51200" y="4615190"/>
            <a:ext cx="6502400" cy="307777"/>
          </a:xfrm>
          <a:prstGeom prst="rect">
            <a:avLst/>
          </a:prstGeom>
        </p:spPr>
        <p:txBody>
          <a:bodyPr>
            <a:spAutoFit/>
          </a:bodyPr>
          <a:lstStyle/>
          <a:p>
            <a:r>
              <a:rPr lang="en-CA" dirty="0" smtClean="0"/>
              <a:t>-</a:t>
            </a:r>
            <a:endParaRPr lang="en-CA" dirty="0"/>
          </a:p>
        </p:txBody>
      </p:sp>
      <p:sp>
        <p:nvSpPr>
          <p:cNvPr id="22" name="TextBox 21"/>
          <p:cNvSpPr txBox="1"/>
          <p:nvPr/>
        </p:nvSpPr>
        <p:spPr>
          <a:xfrm>
            <a:off x="562262" y="4372969"/>
            <a:ext cx="9022774" cy="2123658"/>
          </a:xfrm>
          <a:prstGeom prst="rect">
            <a:avLst/>
          </a:prstGeom>
          <a:noFill/>
        </p:spPr>
        <p:txBody>
          <a:bodyPr wrap="square" rtlCol="0">
            <a:spAutoFit/>
          </a:bodyPr>
          <a:lstStyle/>
          <a:p>
            <a:r>
              <a:rPr lang="en-CA" sz="3600" b="1" dirty="0" err="1" smtClean="0">
                <a:solidFill>
                  <a:srgbClr val="26497D"/>
                </a:solidFill>
              </a:rPr>
              <a:t>iSamples</a:t>
            </a:r>
            <a:endParaRPr lang="en-CA" sz="3600" b="1" dirty="0" smtClean="0">
              <a:solidFill>
                <a:srgbClr val="26497D"/>
              </a:solidFill>
            </a:endParaRPr>
          </a:p>
          <a:p>
            <a:r>
              <a:rPr lang="en-CA" sz="2400" b="1" u="sng" dirty="0" smtClean="0"/>
              <a:t>Internet </a:t>
            </a:r>
            <a:r>
              <a:rPr lang="en-CA" sz="2400" b="1" u="sng" dirty="0"/>
              <a:t>of Samples in </a:t>
            </a:r>
            <a:r>
              <a:rPr lang="en-CA" sz="2400" b="1" u="sng" dirty="0" smtClean="0"/>
              <a:t>Earth </a:t>
            </a:r>
            <a:r>
              <a:rPr lang="en-CA" sz="2400" b="1" u="sng" dirty="0"/>
              <a:t>Sciences</a:t>
            </a:r>
          </a:p>
          <a:p>
            <a:r>
              <a:rPr lang="en-CA" sz="2400" dirty="0" err="1" smtClean="0"/>
              <a:t>iSamples</a:t>
            </a:r>
            <a:r>
              <a:rPr lang="en-CA" sz="2400" dirty="0" smtClean="0"/>
              <a:t> </a:t>
            </a:r>
            <a:r>
              <a:rPr lang="en-CA" sz="2400" dirty="0"/>
              <a:t>RCN is to dramatically improve </a:t>
            </a:r>
            <a:r>
              <a:rPr lang="en-CA" sz="2400" dirty="0" smtClean="0"/>
              <a:t>discovery</a:t>
            </a:r>
            <a:r>
              <a:rPr lang="en-CA" sz="2400" dirty="0"/>
              <a:t>, access, sharing, analysis, and curation of physical samples </a:t>
            </a:r>
            <a:r>
              <a:rPr lang="en-CA" sz="2400" dirty="0" smtClean="0"/>
              <a:t>and </a:t>
            </a:r>
            <a:r>
              <a:rPr lang="en-CA" sz="2400" dirty="0"/>
              <a:t>data generated by their </a:t>
            </a:r>
            <a:r>
              <a:rPr lang="en-CA" sz="2400" dirty="0" smtClean="0"/>
              <a:t>study.</a:t>
            </a:r>
            <a:endParaRPr lang="en-CA" sz="2400" dirty="0"/>
          </a:p>
        </p:txBody>
      </p:sp>
      <p:sp>
        <p:nvSpPr>
          <p:cNvPr id="12" name="TextBox 11"/>
          <p:cNvSpPr txBox="1"/>
          <p:nvPr/>
        </p:nvSpPr>
        <p:spPr>
          <a:xfrm>
            <a:off x="625762" y="2059515"/>
            <a:ext cx="8386481" cy="2123658"/>
          </a:xfrm>
          <a:prstGeom prst="rect">
            <a:avLst/>
          </a:prstGeom>
          <a:noFill/>
        </p:spPr>
        <p:txBody>
          <a:bodyPr wrap="square" rtlCol="0">
            <a:spAutoFit/>
          </a:bodyPr>
          <a:lstStyle/>
          <a:p>
            <a:r>
              <a:rPr lang="en-CA" sz="3600" b="1" dirty="0" smtClean="0">
                <a:solidFill>
                  <a:srgbClr val="26497D"/>
                </a:solidFill>
              </a:rPr>
              <a:t>CRESCYNT</a:t>
            </a:r>
            <a:endParaRPr lang="en-CA" sz="3600" b="1" dirty="0" smtClean="0">
              <a:solidFill>
                <a:srgbClr val="26497D"/>
              </a:solidFill>
            </a:endParaRPr>
          </a:p>
          <a:p>
            <a:r>
              <a:rPr lang="en-CA" sz="2400" b="1" u="sng" dirty="0" smtClean="0"/>
              <a:t>Coral </a:t>
            </a:r>
            <a:r>
              <a:rPr lang="en-CA" sz="2400" b="1" u="sng" dirty="0" smtClean="0"/>
              <a:t>Reef </a:t>
            </a:r>
            <a:r>
              <a:rPr lang="en-CA" sz="2400" b="1" u="sng" dirty="0"/>
              <a:t>Science </a:t>
            </a:r>
            <a:r>
              <a:rPr lang="en-CA" sz="2400" b="1" u="sng" dirty="0" smtClean="0"/>
              <a:t>&amp; </a:t>
            </a:r>
            <a:r>
              <a:rPr lang="en-CA" sz="2400" b="1" u="sng" dirty="0" smtClean="0"/>
              <a:t>Cyberinfrastructure Network</a:t>
            </a:r>
            <a:endParaRPr lang="en-CA" sz="2400" b="1" u="sng" dirty="0"/>
          </a:p>
          <a:p>
            <a:r>
              <a:rPr lang="en-CA" sz="2400" dirty="0" smtClean="0"/>
              <a:t>CRESCYNT </a:t>
            </a:r>
            <a:r>
              <a:rPr lang="en-CA" sz="2400" dirty="0"/>
              <a:t>is </a:t>
            </a:r>
            <a:r>
              <a:rPr lang="en-CA" sz="2400" dirty="0" smtClean="0"/>
              <a:t>working to improve data discoverability, interoperability and integration for multiple data types, scales and disciplines of coral reef science and connected fields.</a:t>
            </a:r>
            <a:endParaRPr lang="en-CA" sz="2400" dirty="0"/>
          </a:p>
        </p:txBody>
      </p:sp>
      <p:grpSp>
        <p:nvGrpSpPr>
          <p:cNvPr id="5" name="Group 4"/>
          <p:cNvGrpSpPr/>
          <p:nvPr/>
        </p:nvGrpSpPr>
        <p:grpSpPr>
          <a:xfrm>
            <a:off x="524162" y="6785994"/>
            <a:ext cx="12328238" cy="2702580"/>
            <a:chOff x="524162" y="6785994"/>
            <a:chExt cx="12328238" cy="2702580"/>
          </a:xfrm>
        </p:grpSpPr>
        <p:sp>
          <p:nvSpPr>
            <p:cNvPr id="27" name="TextBox 26"/>
            <p:cNvSpPr txBox="1"/>
            <p:nvPr/>
          </p:nvSpPr>
          <p:spPr>
            <a:xfrm>
              <a:off x="524162" y="6785994"/>
              <a:ext cx="9635838" cy="2492990"/>
            </a:xfrm>
            <a:prstGeom prst="rect">
              <a:avLst/>
            </a:prstGeom>
            <a:noFill/>
          </p:spPr>
          <p:txBody>
            <a:bodyPr wrap="square" rtlCol="0">
              <a:spAutoFit/>
            </a:bodyPr>
            <a:lstStyle/>
            <a:p>
              <a:r>
                <a:rPr lang="en-CA" sz="3600" b="1" dirty="0" smtClean="0">
                  <a:solidFill>
                    <a:srgbClr val="26497D"/>
                  </a:solidFill>
                </a:rPr>
                <a:t>ECOGEO</a:t>
              </a:r>
            </a:p>
            <a:p>
              <a:r>
                <a:rPr lang="en-CA" sz="2400" b="1" u="sng" dirty="0" err="1" smtClean="0"/>
                <a:t>EarthCube</a:t>
              </a:r>
              <a:r>
                <a:rPr lang="en-CA" sz="2400" b="1" u="sng" dirty="0" smtClean="0"/>
                <a:t> </a:t>
              </a:r>
              <a:r>
                <a:rPr lang="en-CA" sz="2400" b="1" u="sng" dirty="0"/>
                <a:t>Oceanography </a:t>
              </a:r>
              <a:r>
                <a:rPr lang="en-CA" sz="2400" b="1" u="sng" dirty="0" smtClean="0"/>
                <a:t>&amp; </a:t>
              </a:r>
              <a:r>
                <a:rPr lang="en-CA" sz="2400" b="1" u="sng" dirty="0" err="1"/>
                <a:t>Geobiology</a:t>
              </a:r>
              <a:r>
                <a:rPr lang="en-CA" sz="2400" b="1" u="sng" dirty="0"/>
                <a:t> Environmental </a:t>
              </a:r>
              <a:r>
                <a:rPr lang="en-CA" sz="2400" b="1" u="sng" dirty="0" smtClean="0"/>
                <a:t>‘Omics</a:t>
              </a:r>
              <a:endParaRPr lang="en-CA" sz="2400" b="1" u="sng" dirty="0"/>
            </a:p>
            <a:p>
              <a:r>
                <a:rPr lang="en-CA" sz="2400" dirty="0" smtClean="0"/>
                <a:t>ECOGEO will </a:t>
              </a:r>
              <a:r>
                <a:rPr lang="en-CA" sz="2400" dirty="0"/>
                <a:t>facilitate integration </a:t>
              </a:r>
              <a:r>
                <a:rPr lang="en-CA" sz="2400" dirty="0" smtClean="0"/>
                <a:t>ocean</a:t>
              </a:r>
              <a:r>
                <a:rPr lang="en-CA" sz="2400" dirty="0"/>
                <a:t>/geoscience and </a:t>
              </a:r>
              <a:r>
                <a:rPr lang="en-CA" sz="2400" dirty="0" smtClean="0"/>
                <a:t>cyberinfrastructure </a:t>
              </a:r>
              <a:r>
                <a:rPr lang="en-CA" sz="2400" dirty="0" smtClean="0"/>
                <a:t>‘</a:t>
              </a:r>
              <a:r>
                <a:rPr lang="en-CA" sz="2400" dirty="0"/>
                <a:t>omics domains and environmental data, </a:t>
              </a:r>
              <a:r>
                <a:rPr lang="en-CA" sz="2400" dirty="0" smtClean="0"/>
                <a:t>to better adapt to rapidly </a:t>
              </a:r>
              <a:r>
                <a:rPr lang="en-CA" sz="2400" dirty="0"/>
                <a:t>changing technologies for data acquisition and analysis.</a:t>
              </a:r>
            </a:p>
          </p:txBody>
        </p:sp>
        <p:pic>
          <p:nvPicPr>
            <p:cNvPr id="8196" name="Picture 4" descr="http://earthcube.org/sites/default/files/user-docs/ECOGEO_E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542" y="6950607"/>
              <a:ext cx="2794858" cy="253796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1634069"/>
            <a:ext cx="3438144" cy="3438144"/>
          </a:xfrm>
          <a:prstGeom prst="rect">
            <a:avLst/>
          </a:prstGeom>
        </p:spPr>
      </p:pic>
    </p:spTree>
    <p:extLst>
      <p:ext uri="{BB962C8B-B14F-4D97-AF65-F5344CB8AC3E}">
        <p14:creationId xmlns:p14="http://schemas.microsoft.com/office/powerpoint/2010/main" val="273405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1061</Words>
  <Application>Microsoft Office PowerPoint</Application>
  <PresentationFormat>Custom</PresentationFormat>
  <Paragraphs>146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 Neue</vt:lpstr>
      <vt:lpstr>Tahoma</vt:lpstr>
      <vt:lpstr>White</vt:lpstr>
      <vt:lpstr>EarthCube</vt:lpstr>
      <vt:lpstr>PowerPoint Presentation</vt:lpstr>
      <vt:lpstr>PowerPoint Presentation</vt:lpstr>
      <vt:lpstr>PowerPoint Presentation</vt:lpstr>
      <vt:lpstr>PowerPoint Presentation</vt:lpstr>
      <vt:lpstr>PowerPoint Presentation</vt:lpstr>
      <vt:lpstr>PowerPoint Presentation</vt:lpstr>
      <vt:lpstr>Research Coordination Networks RCNs</vt:lpstr>
      <vt:lpstr>Research Coordination Networks RCNs</vt:lpstr>
      <vt:lpstr>Building Blocks (BB)</vt:lpstr>
      <vt:lpstr>PowerPoint Presentation</vt:lpstr>
      <vt:lpstr>Get Involved!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EarthCube and  Open Data Sharing</dc:title>
  <dc:creator>Anna Katz</dc:creator>
  <cp:lastModifiedBy>Meier</cp:lastModifiedBy>
  <cp:revision>90</cp:revision>
  <dcterms:modified xsi:type="dcterms:W3CDTF">2016-03-31T21:30:17Z</dcterms:modified>
</cp:coreProperties>
</file>