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79" r:id="rId4"/>
    <p:sldId id="262" r:id="rId5"/>
    <p:sldId id="258" r:id="rId6"/>
    <p:sldId id="260" r:id="rId7"/>
    <p:sldId id="261" r:id="rId8"/>
    <p:sldId id="263" r:id="rId9"/>
    <p:sldId id="264" r:id="rId10"/>
    <p:sldId id="266" r:id="rId11"/>
    <p:sldId id="267" r:id="rId12"/>
    <p:sldId id="265" r:id="rId13"/>
    <p:sldId id="268" r:id="rId14"/>
    <p:sldId id="269" r:id="rId15"/>
    <p:sldId id="270" r:id="rId16"/>
    <p:sldId id="271" r:id="rId17"/>
    <p:sldId id="272" r:id="rId18"/>
    <p:sldId id="273" r:id="rId19"/>
    <p:sldId id="274" r:id="rId20"/>
    <p:sldId id="275" r:id="rId21"/>
    <p:sldId id="276" r:id="rId22"/>
    <p:sldId id="277" r:id="rId23"/>
    <p:sldId id="278" r:id="rId24"/>
    <p:sldId id="289" r:id="rId25"/>
    <p:sldId id="280" r:id="rId26"/>
    <p:sldId id="284" r:id="rId27"/>
    <p:sldId id="283" r:id="rId28"/>
    <p:sldId id="286" r:id="rId29"/>
    <p:sldId id="288" r:id="rId30"/>
    <p:sldId id="287" r:id="rId31"/>
    <p:sldId id="282" r:id="rId32"/>
    <p:sldId id="281" r:id="rId33"/>
    <p:sldId id="285" r:id="rId34"/>
    <p:sldId id="302" r:id="rId35"/>
    <p:sldId id="301" r:id="rId36"/>
    <p:sldId id="300" r:id="rId37"/>
    <p:sldId id="292" r:id="rId38"/>
    <p:sldId id="293" r:id="rId39"/>
    <p:sldId id="294" r:id="rId40"/>
    <p:sldId id="290" r:id="rId41"/>
    <p:sldId id="296" r:id="rId42"/>
    <p:sldId id="295" r:id="rId43"/>
    <p:sldId id="297" r:id="rId44"/>
    <p:sldId id="299" r:id="rId45"/>
    <p:sldId id="298" r:id="rId46"/>
    <p:sldId id="314" r:id="rId47"/>
    <p:sldId id="313" r:id="rId48"/>
    <p:sldId id="315" r:id="rId49"/>
    <p:sldId id="318" r:id="rId50"/>
    <p:sldId id="316" r:id="rId51"/>
    <p:sldId id="305" r:id="rId52"/>
    <p:sldId id="306" r:id="rId53"/>
    <p:sldId id="307" r:id="rId54"/>
    <p:sldId id="308" r:id="rId55"/>
    <p:sldId id="309" r:id="rId56"/>
    <p:sldId id="310" r:id="rId57"/>
    <p:sldId id="311" r:id="rId58"/>
    <p:sldId id="312" r:id="rId59"/>
    <p:sldId id="317" r:id="rId60"/>
    <p:sldId id="320" r:id="rId61"/>
    <p:sldId id="321" r:id="rId62"/>
    <p:sldId id="319" r:id="rId63"/>
    <p:sldId id="322" r:id="rId64"/>
    <p:sldId id="328" r:id="rId65"/>
    <p:sldId id="329" r:id="rId66"/>
    <p:sldId id="326" r:id="rId67"/>
    <p:sldId id="323" r:id="rId68"/>
    <p:sldId id="337" r:id="rId69"/>
    <p:sldId id="327" r:id="rId70"/>
    <p:sldId id="334" r:id="rId71"/>
    <p:sldId id="331" r:id="rId72"/>
    <p:sldId id="333" r:id="rId73"/>
    <p:sldId id="338" r:id="rId74"/>
    <p:sldId id="335" r:id="rId75"/>
    <p:sldId id="325" r:id="rId76"/>
    <p:sldId id="330" r:id="rId77"/>
    <p:sldId id="324" r:id="rId78"/>
    <p:sldId id="336"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8913E494-4C85-924D-8681-50A357647E33}">
          <p14:sldIdLst>
            <p14:sldId id="256"/>
            <p14:sldId id="257"/>
          </p14:sldIdLst>
        </p14:section>
        <p14:section name="Sesión I" id="{4B0585B3-2734-834C-988F-422877AD9171}">
          <p14:sldIdLst>
            <p14:sldId id="279"/>
            <p14:sldId id="262"/>
            <p14:sldId id="258"/>
            <p14:sldId id="260"/>
            <p14:sldId id="261"/>
            <p14:sldId id="263"/>
            <p14:sldId id="264"/>
            <p14:sldId id="266"/>
            <p14:sldId id="267"/>
            <p14:sldId id="265"/>
            <p14:sldId id="268"/>
            <p14:sldId id="269"/>
            <p14:sldId id="270"/>
            <p14:sldId id="271"/>
            <p14:sldId id="272"/>
            <p14:sldId id="273"/>
            <p14:sldId id="274"/>
            <p14:sldId id="275"/>
            <p14:sldId id="276"/>
            <p14:sldId id="277"/>
            <p14:sldId id="278"/>
            <p14:sldId id="289"/>
          </p14:sldIdLst>
        </p14:section>
        <p14:section name="Sesión II y III" id="{03531ECC-38B9-5C4B-8DF8-6DC8D276FC9E}">
          <p14:sldIdLst>
            <p14:sldId id="280"/>
            <p14:sldId id="284"/>
            <p14:sldId id="283"/>
            <p14:sldId id="286"/>
            <p14:sldId id="288"/>
            <p14:sldId id="287"/>
            <p14:sldId id="282"/>
            <p14:sldId id="281"/>
            <p14:sldId id="285"/>
          </p14:sldIdLst>
        </p14:section>
        <p14:section name="Sesión IV" id="{34F29F1B-9634-5446-A649-FBA5558089E1}">
          <p14:sldIdLst>
            <p14:sldId id="302"/>
            <p14:sldId id="301"/>
            <p14:sldId id="300"/>
            <p14:sldId id="292"/>
            <p14:sldId id="293"/>
            <p14:sldId id="294"/>
            <p14:sldId id="290"/>
            <p14:sldId id="296"/>
            <p14:sldId id="295"/>
            <p14:sldId id="297"/>
            <p14:sldId id="299"/>
            <p14:sldId id="298"/>
          </p14:sldIdLst>
        </p14:section>
        <p14:section name="Sesión V" id="{7B528EB9-AE70-604B-96B4-67401D2B4EA5}">
          <p14:sldIdLst>
            <p14:sldId id="314"/>
            <p14:sldId id="313"/>
            <p14:sldId id="315"/>
            <p14:sldId id="318"/>
            <p14:sldId id="316"/>
            <p14:sldId id="305"/>
            <p14:sldId id="306"/>
            <p14:sldId id="307"/>
            <p14:sldId id="308"/>
            <p14:sldId id="309"/>
            <p14:sldId id="310"/>
            <p14:sldId id="311"/>
            <p14:sldId id="312"/>
            <p14:sldId id="317"/>
            <p14:sldId id="320"/>
            <p14:sldId id="321"/>
            <p14:sldId id="319"/>
            <p14:sldId id="322"/>
            <p14:sldId id="328"/>
            <p14:sldId id="329"/>
            <p14:sldId id="326"/>
            <p14:sldId id="323"/>
            <p14:sldId id="337"/>
            <p14:sldId id="327"/>
            <p14:sldId id="334"/>
            <p14:sldId id="331"/>
            <p14:sldId id="333"/>
            <p14:sldId id="338"/>
            <p14:sldId id="335"/>
            <p14:sldId id="325"/>
            <p14:sldId id="330"/>
            <p14:sldId id="324"/>
            <p14:sldId id="33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7"/>
    <p:restoredTop sz="94627"/>
  </p:normalViewPr>
  <p:slideViewPr>
    <p:cSldViewPr snapToGrid="0" snapToObjects="1">
      <p:cViewPr varScale="1">
        <p:scale>
          <a:sx n="76" d="100"/>
          <a:sy n="76" d="100"/>
        </p:scale>
        <p:origin x="216" y="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ES_tradnl" smtClean="0"/>
              <a:t>Clic para editar título</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_tradnl" smtClean="0"/>
              <a:t>Haga clic para modificar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8/12/16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8/12/16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s-ES_tradnl" smtClean="0"/>
              <a:t>Clic para editar título</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8/12/16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8/12/16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ES_tradnl" smtClean="0"/>
              <a:t>Clic para editar título</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5A61015F-7CC6-4D0A-9D87-873EA4C304CC}" type="datetimeFigureOut">
              <a:rPr lang="en-US" dirty="0"/>
              <a:t>8/12/16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_tradnl" smtClean="0"/>
              <a:t>Clic para editar título</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8/12/16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_tradnl" smtClean="0"/>
              <a:t>Clic para editar título</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1024128" y="2967788"/>
            <a:ext cx="4754880" cy="3341572"/>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_tradnl" smtClean="0"/>
              <a:t>Haga clic para modificar el estilo de texto del patrón</a:t>
            </a:r>
          </a:p>
        </p:txBody>
      </p:sp>
      <p:sp>
        <p:nvSpPr>
          <p:cNvPr id="6" name="Content Placeholder 5"/>
          <p:cNvSpPr>
            <a:spLocks noGrp="1"/>
          </p:cNvSpPr>
          <p:nvPr>
            <p:ph sz="quarter" idx="4"/>
          </p:nvPr>
        </p:nvSpPr>
        <p:spPr>
          <a:xfrm>
            <a:off x="5990888" y="2967788"/>
            <a:ext cx="4754880" cy="3341572"/>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8/12/16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8/12/16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8/12/16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ES_tradnl" smtClean="0"/>
              <a:t>Clic para editar título</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05C68B11-C5A8-448C-8CE9-B1A273C79CFC}" type="datetimeFigureOut">
              <a:rPr lang="en-US" dirty="0"/>
              <a:t>8/12/16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ES_tradnl" smtClean="0"/>
              <a:t>Clic para editar título</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C7616CA0-919D-4A49-9C8A-62FDFB3A5183}" type="datetimeFigureOut">
              <a:rPr lang="en-US" dirty="0"/>
              <a:t>8/12/16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‹Nr.›</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_tradnl" smtClean="0"/>
              <a:t>Clic para editar título</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8/12/16</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‹Nr.›</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 Id="rId3" Type="http://schemas.openxmlformats.org/officeDocument/2006/relationships/image" Target="../media/image2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29.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tiff"/><Relationship Id="rId1" Type="http://schemas.openxmlformats.org/officeDocument/2006/relationships/slideLayout" Target="../slideLayouts/slideLayout2.xml"/><Relationship Id="rId2" Type="http://schemas.openxmlformats.org/officeDocument/2006/relationships/image" Target="../media/image25.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 Id="rId3" Type="http://schemas.openxmlformats.org/officeDocument/2006/relationships/image" Target="../media/image40.tiff"/></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5" Type="http://schemas.openxmlformats.org/officeDocument/2006/relationships/image" Target="../media/image10.tiff"/><Relationship Id="rId6" Type="http://schemas.openxmlformats.org/officeDocument/2006/relationships/image" Target="../media/image11.tiff"/><Relationship Id="rId7"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_tradnl" dirty="0" smtClean="0"/>
              <a:t>CURSO DE COMPUTACI</a:t>
            </a:r>
            <a:r>
              <a:rPr lang="es-ES" dirty="0" smtClean="0"/>
              <a:t>ÓN E INTERNET</a:t>
            </a:r>
            <a:endParaRPr lang="es-ES_tradnl" dirty="0"/>
          </a:p>
        </p:txBody>
      </p:sp>
      <p:sp>
        <p:nvSpPr>
          <p:cNvPr id="3" name="Subtítulo 2"/>
          <p:cNvSpPr>
            <a:spLocks noGrp="1"/>
          </p:cNvSpPr>
          <p:nvPr>
            <p:ph type="subTitle" idx="1"/>
          </p:nvPr>
        </p:nvSpPr>
        <p:spPr/>
        <p:txBody>
          <a:bodyPr/>
          <a:lstStyle/>
          <a:p>
            <a:r>
              <a:rPr lang="es-ES_tradnl" dirty="0" smtClean="0"/>
              <a:t>EDUARDO ROJANO</a:t>
            </a:r>
          </a:p>
          <a:p>
            <a:r>
              <a:rPr lang="es-ES_tradnl" dirty="0" smtClean="0"/>
              <a:t>JUNIO 2016</a:t>
            </a:r>
            <a:endParaRPr lang="es-ES_tradnl" dirty="0"/>
          </a:p>
        </p:txBody>
      </p:sp>
    </p:spTree>
    <p:extLst>
      <p:ext uri="{BB962C8B-B14F-4D97-AF65-F5344CB8AC3E}">
        <p14:creationId xmlns:p14="http://schemas.microsoft.com/office/powerpoint/2010/main" val="6291339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9" y="0"/>
            <a:ext cx="9720072" cy="1499616"/>
          </a:xfrm>
        </p:spPr>
        <p:txBody>
          <a:bodyPr>
            <a:normAutofit/>
          </a:bodyPr>
          <a:lstStyle/>
          <a:p>
            <a:r>
              <a:rPr lang="es-ES" sz="7200" dirty="0" smtClean="0">
                <a:solidFill>
                  <a:schemeClr val="accent2"/>
                </a:solidFill>
              </a:rPr>
              <a:t>TECLADO</a:t>
            </a:r>
            <a:endParaRPr lang="es-ES_tradnl" sz="7200" dirty="0">
              <a:solidFill>
                <a:schemeClr val="accent2"/>
              </a:solidFill>
            </a:endParaRPr>
          </a:p>
        </p:txBody>
      </p:sp>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1688" y="2629900"/>
            <a:ext cx="8177211" cy="3277858"/>
          </a:xfrm>
          <a:prstGeom prst="rect">
            <a:avLst/>
          </a:prstGeom>
        </p:spPr>
      </p:pic>
      <p:sp>
        <p:nvSpPr>
          <p:cNvPr id="7" name="CuadroTexto 6"/>
          <p:cNvSpPr txBox="1"/>
          <p:nvPr/>
        </p:nvSpPr>
        <p:spPr>
          <a:xfrm>
            <a:off x="6373092" y="1121062"/>
            <a:ext cx="1726755" cy="369332"/>
          </a:xfrm>
          <a:prstGeom prst="rect">
            <a:avLst/>
          </a:prstGeom>
          <a:noFill/>
        </p:spPr>
        <p:txBody>
          <a:bodyPr wrap="none" rtlCol="0">
            <a:spAutoFit/>
          </a:bodyPr>
          <a:lstStyle/>
          <a:p>
            <a:r>
              <a:rPr lang="es-ES_tradnl" smtClean="0"/>
              <a:t>ENTER o ENTRAR</a:t>
            </a:r>
            <a:endParaRPr lang="es-ES_tradnl"/>
          </a:p>
        </p:txBody>
      </p:sp>
      <p:sp>
        <p:nvSpPr>
          <p:cNvPr id="8" name="CuadroTexto 7"/>
          <p:cNvSpPr txBox="1"/>
          <p:nvPr/>
        </p:nvSpPr>
        <p:spPr>
          <a:xfrm>
            <a:off x="278412" y="4440279"/>
            <a:ext cx="1491434" cy="646331"/>
          </a:xfrm>
          <a:prstGeom prst="rect">
            <a:avLst/>
          </a:prstGeom>
          <a:noFill/>
        </p:spPr>
        <p:txBody>
          <a:bodyPr wrap="none" rtlCol="0">
            <a:spAutoFit/>
          </a:bodyPr>
          <a:lstStyle/>
          <a:p>
            <a:r>
              <a:rPr lang="es-ES_tradnl" dirty="0" smtClean="0"/>
              <a:t>MAYUSCULAS</a:t>
            </a:r>
          </a:p>
          <a:p>
            <a:r>
              <a:rPr lang="es-ES_tradnl" dirty="0" smtClean="0"/>
              <a:t>MINUSCULAS</a:t>
            </a:r>
            <a:endParaRPr lang="es-ES_tradnl" dirty="0"/>
          </a:p>
        </p:txBody>
      </p:sp>
      <p:cxnSp>
        <p:nvCxnSpPr>
          <p:cNvPr id="10" name="Conector recto de flecha 9"/>
          <p:cNvCxnSpPr>
            <a:stCxn id="8" idx="3"/>
          </p:cNvCxnSpPr>
          <p:nvPr/>
        </p:nvCxnSpPr>
        <p:spPr>
          <a:xfrm flipV="1">
            <a:off x="1769846" y="4643438"/>
            <a:ext cx="759042" cy="12000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a:off x="7158368" y="1499818"/>
            <a:ext cx="35238" cy="291502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3"/>
          <p:cNvSpPr txBox="1"/>
          <p:nvPr/>
        </p:nvSpPr>
        <p:spPr>
          <a:xfrm>
            <a:off x="3118178" y="6169009"/>
            <a:ext cx="3042115" cy="369332"/>
          </a:xfrm>
          <a:prstGeom prst="rect">
            <a:avLst/>
          </a:prstGeom>
          <a:noFill/>
        </p:spPr>
        <p:txBody>
          <a:bodyPr wrap="none" rtlCol="0">
            <a:spAutoFit/>
          </a:bodyPr>
          <a:lstStyle/>
          <a:p>
            <a:r>
              <a:rPr lang="es-ES_tradnl" dirty="0" smtClean="0"/>
              <a:t>BARRA ESPACIADORA o SPACE</a:t>
            </a:r>
            <a:endParaRPr lang="es-ES_tradnl" dirty="0"/>
          </a:p>
        </p:txBody>
      </p:sp>
      <p:cxnSp>
        <p:nvCxnSpPr>
          <p:cNvPr id="15" name="Conector recto de flecha 14"/>
          <p:cNvCxnSpPr/>
          <p:nvPr/>
        </p:nvCxnSpPr>
        <p:spPr>
          <a:xfrm flipH="1" flipV="1">
            <a:off x="4872037" y="5261816"/>
            <a:ext cx="1" cy="90719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a:off x="1692167" y="3935142"/>
            <a:ext cx="836721" cy="33368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4" name="CuadroTexto 23"/>
          <p:cNvSpPr txBox="1"/>
          <p:nvPr/>
        </p:nvSpPr>
        <p:spPr>
          <a:xfrm>
            <a:off x="278412" y="3622498"/>
            <a:ext cx="1470659" cy="646331"/>
          </a:xfrm>
          <a:prstGeom prst="rect">
            <a:avLst/>
          </a:prstGeom>
          <a:noFill/>
        </p:spPr>
        <p:txBody>
          <a:bodyPr wrap="none" rtlCol="0">
            <a:spAutoFit/>
          </a:bodyPr>
          <a:lstStyle/>
          <a:p>
            <a:r>
              <a:rPr lang="es-ES_tradnl" dirty="0" smtClean="0"/>
              <a:t>BARRA</a:t>
            </a:r>
          </a:p>
          <a:p>
            <a:r>
              <a:rPr lang="es-ES_tradnl" dirty="0" smtClean="0"/>
              <a:t>TABULADORA</a:t>
            </a:r>
            <a:endParaRPr lang="es-ES_tradnl" dirty="0"/>
          </a:p>
        </p:txBody>
      </p:sp>
      <p:sp>
        <p:nvSpPr>
          <p:cNvPr id="25" name="CuadroTexto 24"/>
          <p:cNvSpPr txBox="1"/>
          <p:nvPr/>
        </p:nvSpPr>
        <p:spPr>
          <a:xfrm>
            <a:off x="6625897" y="5889313"/>
            <a:ext cx="692818" cy="369332"/>
          </a:xfrm>
          <a:prstGeom prst="rect">
            <a:avLst/>
          </a:prstGeom>
          <a:noFill/>
        </p:spPr>
        <p:txBody>
          <a:bodyPr wrap="none" rtlCol="0">
            <a:spAutoFit/>
          </a:bodyPr>
          <a:lstStyle/>
          <a:p>
            <a:r>
              <a:rPr lang="es-ES_tradnl" smtClean="0"/>
              <a:t>SHIFT</a:t>
            </a:r>
            <a:endParaRPr lang="es-ES_tradnl" dirty="0"/>
          </a:p>
        </p:txBody>
      </p:sp>
      <p:cxnSp>
        <p:nvCxnSpPr>
          <p:cNvPr id="26" name="Conector recto de flecha 25"/>
          <p:cNvCxnSpPr/>
          <p:nvPr/>
        </p:nvCxnSpPr>
        <p:spPr>
          <a:xfrm flipH="1" flipV="1">
            <a:off x="6972305" y="5000565"/>
            <a:ext cx="1" cy="90719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7" name="Cerrar llave 26"/>
          <p:cNvSpPr/>
          <p:nvPr/>
        </p:nvSpPr>
        <p:spPr>
          <a:xfrm>
            <a:off x="10101264" y="3846221"/>
            <a:ext cx="147636" cy="1714440"/>
          </a:xfrm>
          <a:prstGeom prst="rightBrace">
            <a:avLst/>
          </a:prstGeom>
          <a:ln w="349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28" name="CuadroTexto 27"/>
          <p:cNvSpPr txBox="1"/>
          <p:nvPr/>
        </p:nvSpPr>
        <p:spPr>
          <a:xfrm>
            <a:off x="10360741" y="4380275"/>
            <a:ext cx="1241045" cy="646331"/>
          </a:xfrm>
          <a:prstGeom prst="rect">
            <a:avLst/>
          </a:prstGeom>
          <a:noFill/>
        </p:spPr>
        <p:txBody>
          <a:bodyPr wrap="none" rtlCol="0">
            <a:spAutoFit/>
          </a:bodyPr>
          <a:lstStyle/>
          <a:p>
            <a:r>
              <a:rPr lang="es-ES_tradnl" smtClean="0"/>
              <a:t>TECLADO</a:t>
            </a:r>
          </a:p>
          <a:p>
            <a:r>
              <a:rPr lang="es-ES_tradnl" dirty="0" smtClean="0"/>
              <a:t>NUM</a:t>
            </a:r>
            <a:r>
              <a:rPr lang="es-ES" dirty="0" smtClean="0"/>
              <a:t>ÉRICO</a:t>
            </a:r>
            <a:endParaRPr lang="es-ES_tradnl" dirty="0"/>
          </a:p>
        </p:txBody>
      </p:sp>
      <p:sp>
        <p:nvSpPr>
          <p:cNvPr id="29" name="CuadroTexto 28"/>
          <p:cNvSpPr txBox="1"/>
          <p:nvPr/>
        </p:nvSpPr>
        <p:spPr>
          <a:xfrm>
            <a:off x="280974" y="3081716"/>
            <a:ext cx="896399" cy="369332"/>
          </a:xfrm>
          <a:prstGeom prst="rect">
            <a:avLst/>
          </a:prstGeom>
          <a:noFill/>
        </p:spPr>
        <p:txBody>
          <a:bodyPr wrap="none" rtlCol="0">
            <a:spAutoFit/>
          </a:bodyPr>
          <a:lstStyle/>
          <a:p>
            <a:r>
              <a:rPr lang="es-ES_tradnl" dirty="0" smtClean="0"/>
              <a:t>ESCAPE</a:t>
            </a:r>
            <a:endParaRPr lang="es-ES_tradnl" dirty="0"/>
          </a:p>
        </p:txBody>
      </p:sp>
      <p:cxnSp>
        <p:nvCxnSpPr>
          <p:cNvPr id="30" name="Conector recto de flecha 29"/>
          <p:cNvCxnSpPr/>
          <p:nvPr/>
        </p:nvCxnSpPr>
        <p:spPr>
          <a:xfrm>
            <a:off x="1214192" y="3288811"/>
            <a:ext cx="1314696" cy="16223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p:cNvCxnSpPr/>
          <p:nvPr/>
        </p:nvCxnSpPr>
        <p:spPr>
          <a:xfrm flipV="1">
            <a:off x="1829923" y="5307542"/>
            <a:ext cx="1137335" cy="76643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6" name="CuadroTexto 35"/>
          <p:cNvSpPr txBox="1"/>
          <p:nvPr/>
        </p:nvSpPr>
        <p:spPr>
          <a:xfrm>
            <a:off x="114952" y="6169009"/>
            <a:ext cx="2536464" cy="369332"/>
          </a:xfrm>
          <a:prstGeom prst="rect">
            <a:avLst/>
          </a:prstGeom>
          <a:noFill/>
        </p:spPr>
        <p:txBody>
          <a:bodyPr wrap="none" rtlCol="0">
            <a:spAutoFit/>
          </a:bodyPr>
          <a:lstStyle/>
          <a:p>
            <a:r>
              <a:rPr lang="es-ES_tradnl" dirty="0" smtClean="0"/>
              <a:t>BOT</a:t>
            </a:r>
            <a:r>
              <a:rPr lang="es-ES" dirty="0" smtClean="0"/>
              <a:t>ÓN MENÚ DE INICIO</a:t>
            </a:r>
            <a:endParaRPr lang="es-ES_tradnl" dirty="0"/>
          </a:p>
        </p:txBody>
      </p:sp>
    </p:spTree>
    <p:extLst>
      <p:ext uri="{BB962C8B-B14F-4D97-AF65-F5344CB8AC3E}">
        <p14:creationId xmlns:p14="http://schemas.microsoft.com/office/powerpoint/2010/main" val="6464481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8500" y="2128837"/>
            <a:ext cx="5877553" cy="3504628"/>
          </a:xfrm>
          <a:prstGeom prst="rect">
            <a:avLst/>
          </a:prstGeom>
        </p:spPr>
      </p:pic>
      <p:sp>
        <p:nvSpPr>
          <p:cNvPr id="2" name="Título 1"/>
          <p:cNvSpPr>
            <a:spLocks noGrp="1"/>
          </p:cNvSpPr>
          <p:nvPr>
            <p:ph type="title"/>
          </p:nvPr>
        </p:nvSpPr>
        <p:spPr>
          <a:xfrm>
            <a:off x="1024129" y="0"/>
            <a:ext cx="9720072" cy="1499616"/>
          </a:xfrm>
        </p:spPr>
        <p:txBody>
          <a:bodyPr>
            <a:normAutofit/>
          </a:bodyPr>
          <a:lstStyle/>
          <a:p>
            <a:r>
              <a:rPr lang="es-ES" sz="7200" dirty="0" smtClean="0">
                <a:solidFill>
                  <a:schemeClr val="accent2"/>
                </a:solidFill>
              </a:rPr>
              <a:t>MOUSE</a:t>
            </a:r>
            <a:endParaRPr lang="es-ES_tradnl" sz="7200" dirty="0">
              <a:solidFill>
                <a:schemeClr val="accent2"/>
              </a:solidFill>
            </a:endParaRPr>
          </a:p>
        </p:txBody>
      </p:sp>
      <p:cxnSp>
        <p:nvCxnSpPr>
          <p:cNvPr id="10" name="Conector recto de flecha 9"/>
          <p:cNvCxnSpPr/>
          <p:nvPr/>
        </p:nvCxnSpPr>
        <p:spPr>
          <a:xfrm flipH="1">
            <a:off x="6929021" y="2156341"/>
            <a:ext cx="1364686" cy="36933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CuadroTexto 7"/>
          <p:cNvSpPr txBox="1"/>
          <p:nvPr/>
        </p:nvSpPr>
        <p:spPr>
          <a:xfrm>
            <a:off x="8293707" y="1944171"/>
            <a:ext cx="1929439" cy="369332"/>
          </a:xfrm>
          <a:prstGeom prst="rect">
            <a:avLst/>
          </a:prstGeom>
          <a:noFill/>
        </p:spPr>
        <p:txBody>
          <a:bodyPr wrap="none" rtlCol="0">
            <a:spAutoFit/>
          </a:bodyPr>
          <a:lstStyle/>
          <a:p>
            <a:r>
              <a:rPr lang="es-ES_tradnl" b="1" u="sng" dirty="0" smtClean="0">
                <a:solidFill>
                  <a:schemeClr val="accent2"/>
                </a:solidFill>
              </a:rPr>
              <a:t>BOTON DERECHO</a:t>
            </a:r>
            <a:endParaRPr lang="es-ES_tradnl" b="1" u="sng" dirty="0">
              <a:solidFill>
                <a:schemeClr val="accent2"/>
              </a:solidFill>
            </a:endParaRPr>
          </a:p>
        </p:txBody>
      </p:sp>
      <p:cxnSp>
        <p:nvCxnSpPr>
          <p:cNvPr id="20" name="Conector recto de flecha 19"/>
          <p:cNvCxnSpPr/>
          <p:nvPr/>
        </p:nvCxnSpPr>
        <p:spPr>
          <a:xfrm flipV="1">
            <a:off x="3341421" y="3292436"/>
            <a:ext cx="1552151" cy="39373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H="1" flipV="1">
            <a:off x="5881271" y="3039524"/>
            <a:ext cx="419524" cy="292312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1" name="CuadroTexto 30"/>
          <p:cNvSpPr txBox="1"/>
          <p:nvPr/>
        </p:nvSpPr>
        <p:spPr>
          <a:xfrm>
            <a:off x="1306505" y="3511819"/>
            <a:ext cx="2108975" cy="369332"/>
          </a:xfrm>
          <a:prstGeom prst="rect">
            <a:avLst/>
          </a:prstGeom>
          <a:noFill/>
        </p:spPr>
        <p:txBody>
          <a:bodyPr wrap="none" rtlCol="0">
            <a:spAutoFit/>
          </a:bodyPr>
          <a:lstStyle/>
          <a:p>
            <a:r>
              <a:rPr lang="es-ES_tradnl" b="1" u="sng" dirty="0" smtClean="0">
                <a:solidFill>
                  <a:schemeClr val="accent2"/>
                </a:solidFill>
              </a:rPr>
              <a:t>BOTON IZQUIERDO</a:t>
            </a:r>
            <a:endParaRPr lang="es-ES_tradnl" b="1" u="sng" dirty="0">
              <a:solidFill>
                <a:schemeClr val="accent2"/>
              </a:solidFill>
            </a:endParaRPr>
          </a:p>
        </p:txBody>
      </p:sp>
      <p:sp>
        <p:nvSpPr>
          <p:cNvPr id="32" name="CuadroTexto 31"/>
          <p:cNvSpPr txBox="1"/>
          <p:nvPr/>
        </p:nvSpPr>
        <p:spPr>
          <a:xfrm>
            <a:off x="5846183" y="6024564"/>
            <a:ext cx="922432" cy="369332"/>
          </a:xfrm>
          <a:prstGeom prst="rect">
            <a:avLst/>
          </a:prstGeom>
          <a:noFill/>
        </p:spPr>
        <p:txBody>
          <a:bodyPr wrap="none" rtlCol="0">
            <a:spAutoFit/>
          </a:bodyPr>
          <a:lstStyle/>
          <a:p>
            <a:r>
              <a:rPr lang="es-ES_tradnl" b="1" u="sng" dirty="0" smtClean="0">
                <a:solidFill>
                  <a:schemeClr val="accent2"/>
                </a:solidFill>
              </a:rPr>
              <a:t>SCROLL</a:t>
            </a:r>
            <a:endParaRPr lang="es-ES_tradnl" b="1" u="sng" dirty="0">
              <a:solidFill>
                <a:schemeClr val="accent2"/>
              </a:solidFill>
            </a:endParaRPr>
          </a:p>
        </p:txBody>
      </p:sp>
      <p:sp>
        <p:nvSpPr>
          <p:cNvPr id="11" name="Rectángulo 10"/>
          <p:cNvSpPr/>
          <p:nvPr/>
        </p:nvSpPr>
        <p:spPr>
          <a:xfrm>
            <a:off x="1024129" y="1090137"/>
            <a:ext cx="6096000" cy="646331"/>
          </a:xfrm>
          <a:prstGeom prst="rect">
            <a:avLst/>
          </a:prstGeom>
        </p:spPr>
        <p:txBody>
          <a:bodyPr>
            <a:spAutoFit/>
          </a:bodyPr>
          <a:lstStyle/>
          <a:p>
            <a:r>
              <a:rPr lang="es-ES_tradnl" dirty="0" smtClean="0">
                <a:solidFill>
                  <a:srgbClr val="000000"/>
                </a:solidFill>
              </a:rPr>
              <a:t>SU MOVIMIENTO SE REFLEJA EN LA PANTALLA A TRAVÉS DE UN </a:t>
            </a:r>
            <a:r>
              <a:rPr lang="es-ES_tradnl" b="1" dirty="0" smtClean="0">
                <a:solidFill>
                  <a:srgbClr val="000000"/>
                </a:solidFill>
              </a:rPr>
              <a:t>PUNTERO</a:t>
            </a:r>
            <a:r>
              <a:rPr lang="es-ES_tradnl" dirty="0" smtClean="0">
                <a:solidFill>
                  <a:srgbClr val="000000"/>
                </a:solidFill>
              </a:rPr>
              <a:t>, </a:t>
            </a:r>
            <a:r>
              <a:rPr lang="es-ES_tradnl" b="1" dirty="0" smtClean="0">
                <a:solidFill>
                  <a:srgbClr val="000000"/>
                </a:solidFill>
              </a:rPr>
              <a:t>FLECHA</a:t>
            </a:r>
            <a:r>
              <a:rPr lang="es-ES_tradnl" dirty="0" smtClean="0">
                <a:solidFill>
                  <a:srgbClr val="000000"/>
                </a:solidFill>
              </a:rPr>
              <a:t> O </a:t>
            </a:r>
            <a:r>
              <a:rPr lang="es-ES_tradnl" b="1" dirty="0" smtClean="0">
                <a:solidFill>
                  <a:srgbClr val="000000"/>
                </a:solidFill>
              </a:rPr>
              <a:t>CURSOR</a:t>
            </a:r>
            <a:endParaRPr lang="es-ES_tradnl" dirty="0"/>
          </a:p>
        </p:txBody>
      </p:sp>
      <p:sp>
        <p:nvSpPr>
          <p:cNvPr id="33" name="CuadroTexto 32"/>
          <p:cNvSpPr txBox="1"/>
          <p:nvPr/>
        </p:nvSpPr>
        <p:spPr>
          <a:xfrm>
            <a:off x="306380" y="3929498"/>
            <a:ext cx="5672515" cy="2031325"/>
          </a:xfrm>
          <a:prstGeom prst="rect">
            <a:avLst/>
          </a:prstGeom>
          <a:noFill/>
        </p:spPr>
        <p:txBody>
          <a:bodyPr wrap="none" rtlCol="0">
            <a:spAutoFit/>
          </a:bodyPr>
          <a:lstStyle/>
          <a:p>
            <a:r>
              <a:rPr lang="es-ES_tradnl" b="1" dirty="0" smtClean="0">
                <a:solidFill>
                  <a:schemeClr val="accent2"/>
                </a:solidFill>
              </a:rPr>
              <a:t>1 CLICK: </a:t>
            </a:r>
            <a:r>
              <a:rPr lang="es-ES_tradnl" dirty="0" smtClean="0"/>
              <a:t>SELECCI</a:t>
            </a:r>
            <a:r>
              <a:rPr lang="es-ES" dirty="0" smtClean="0"/>
              <a:t>ÓN ALGO</a:t>
            </a:r>
          </a:p>
          <a:p>
            <a:r>
              <a:rPr lang="es-ES" b="1" dirty="0" smtClean="0">
                <a:solidFill>
                  <a:schemeClr val="accent2"/>
                </a:solidFill>
              </a:rPr>
              <a:t>DOBLE CLICK RÁPIDO: </a:t>
            </a:r>
            <a:r>
              <a:rPr lang="es-ES" dirty="0" smtClean="0"/>
              <a:t>ABRIR ALGÚN PROGRAMA</a:t>
            </a:r>
          </a:p>
          <a:p>
            <a:r>
              <a:rPr lang="es-ES" dirty="0"/>
              <a:t>	</a:t>
            </a:r>
            <a:r>
              <a:rPr lang="es-ES" dirty="0" smtClean="0"/>
              <a:t>		O CARPETA</a:t>
            </a:r>
          </a:p>
          <a:p>
            <a:r>
              <a:rPr lang="es-ES" b="1" dirty="0" smtClean="0">
                <a:solidFill>
                  <a:schemeClr val="accent2"/>
                </a:solidFill>
              </a:rPr>
              <a:t>DOBLE CLICK DESPACIO: </a:t>
            </a:r>
            <a:r>
              <a:rPr lang="es-ES" dirty="0" smtClean="0"/>
              <a:t>CAMBIARLE EL NOMBRE AL</a:t>
            </a:r>
          </a:p>
          <a:p>
            <a:r>
              <a:rPr lang="es-ES" dirty="0"/>
              <a:t>	</a:t>
            </a:r>
            <a:r>
              <a:rPr lang="es-ES" dirty="0" smtClean="0"/>
              <a:t>					ELEMENTO DESEADO O</a:t>
            </a:r>
          </a:p>
          <a:p>
            <a:r>
              <a:rPr lang="es-ES" dirty="0"/>
              <a:t>	</a:t>
            </a:r>
            <a:r>
              <a:rPr lang="es-ES" dirty="0" smtClean="0"/>
              <a:t>					SELECCIONAR UNA PALABRA</a:t>
            </a:r>
          </a:p>
          <a:p>
            <a:endParaRPr lang="es-ES_tradnl" dirty="0"/>
          </a:p>
        </p:txBody>
      </p:sp>
      <p:sp>
        <p:nvSpPr>
          <p:cNvPr id="34" name="CuadroTexto 33"/>
          <p:cNvSpPr txBox="1"/>
          <p:nvPr/>
        </p:nvSpPr>
        <p:spPr>
          <a:xfrm>
            <a:off x="8293707" y="2435516"/>
            <a:ext cx="4592719" cy="646331"/>
          </a:xfrm>
          <a:prstGeom prst="rect">
            <a:avLst/>
          </a:prstGeom>
          <a:noFill/>
        </p:spPr>
        <p:txBody>
          <a:bodyPr wrap="square" rtlCol="0">
            <a:spAutoFit/>
          </a:bodyPr>
          <a:lstStyle/>
          <a:p>
            <a:r>
              <a:rPr lang="es-ES_tradnl" dirty="0" smtClean="0"/>
              <a:t>TE DESPLIEGA UN MEN</a:t>
            </a:r>
            <a:r>
              <a:rPr lang="es-ES" dirty="0" smtClean="0"/>
              <a:t>Ú DE OPCIONES</a:t>
            </a:r>
          </a:p>
          <a:p>
            <a:r>
              <a:rPr lang="es-ES" dirty="0" smtClean="0"/>
              <a:t>DEL ELEMENTO SELECCIONADO</a:t>
            </a:r>
            <a:endParaRPr lang="es-ES_tradnl" dirty="0"/>
          </a:p>
        </p:txBody>
      </p:sp>
      <p:sp>
        <p:nvSpPr>
          <p:cNvPr id="35" name="CuadroTexto 34"/>
          <p:cNvSpPr txBox="1"/>
          <p:nvPr/>
        </p:nvSpPr>
        <p:spPr>
          <a:xfrm>
            <a:off x="3657514" y="6333844"/>
            <a:ext cx="5299770" cy="369332"/>
          </a:xfrm>
          <a:prstGeom prst="rect">
            <a:avLst/>
          </a:prstGeom>
          <a:noFill/>
        </p:spPr>
        <p:txBody>
          <a:bodyPr wrap="square" rtlCol="0">
            <a:spAutoFit/>
          </a:bodyPr>
          <a:lstStyle/>
          <a:p>
            <a:pPr algn="ctr"/>
            <a:r>
              <a:rPr lang="es-ES" smtClean="0"/>
              <a:t>SIRVE PARA DESLIZAR LA PANTALLA, SUBIR Y BAJAR</a:t>
            </a:r>
            <a:endParaRPr lang="es-ES_tradnl" dirty="0"/>
          </a:p>
        </p:txBody>
      </p:sp>
    </p:spTree>
    <p:extLst>
      <p:ext uri="{BB962C8B-B14F-4D97-AF65-F5344CB8AC3E}">
        <p14:creationId xmlns:p14="http://schemas.microsoft.com/office/powerpoint/2010/main" val="21054528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7017" y="2686059"/>
            <a:ext cx="9720072" cy="1499616"/>
          </a:xfrm>
        </p:spPr>
        <p:txBody>
          <a:bodyPr>
            <a:normAutofit fontScale="90000"/>
          </a:bodyPr>
          <a:lstStyle/>
          <a:p>
            <a:pPr algn="ctr"/>
            <a:r>
              <a:rPr lang="es-ES_tradnl" sz="7200" dirty="0" smtClean="0">
                <a:solidFill>
                  <a:schemeClr val="accent2"/>
                </a:solidFill>
              </a:rPr>
              <a:t>ICONOGRAF</a:t>
            </a:r>
            <a:r>
              <a:rPr lang="es-ES" sz="7200" dirty="0" smtClean="0">
                <a:solidFill>
                  <a:schemeClr val="accent2"/>
                </a:solidFill>
              </a:rPr>
              <a:t>ÍA DE PROGRAMAS</a:t>
            </a:r>
            <a:r>
              <a:rPr lang="es-ES" sz="7200" dirty="0">
                <a:solidFill>
                  <a:schemeClr val="accent2"/>
                </a:solidFill>
              </a:rPr>
              <a:t> </a:t>
            </a:r>
            <a:r>
              <a:rPr lang="es-ES" sz="7200" dirty="0" smtClean="0">
                <a:solidFill>
                  <a:schemeClr val="accent2"/>
                </a:solidFill>
              </a:rPr>
              <a:t>Y REDES SOCIALES</a:t>
            </a:r>
            <a:endParaRPr lang="es-ES_tradnl" sz="7200" dirty="0">
              <a:solidFill>
                <a:schemeClr val="accent2"/>
              </a:solidFill>
            </a:endParaRPr>
          </a:p>
        </p:txBody>
      </p:sp>
    </p:spTree>
    <p:extLst>
      <p:ext uri="{BB962C8B-B14F-4D97-AF65-F5344CB8AC3E}">
        <p14:creationId xmlns:p14="http://schemas.microsoft.com/office/powerpoint/2010/main" val="6188026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264190" y="301907"/>
            <a:ext cx="5381320" cy="5367343"/>
          </a:xfrm>
          <a:prstGeom prst="rect">
            <a:avLst/>
          </a:prstGeom>
        </p:spPr>
      </p:pic>
      <p:sp>
        <p:nvSpPr>
          <p:cNvPr id="5" name="CuadroTexto 4"/>
          <p:cNvSpPr txBox="1"/>
          <p:nvPr/>
        </p:nvSpPr>
        <p:spPr>
          <a:xfrm>
            <a:off x="2367650" y="5773222"/>
            <a:ext cx="7174400" cy="707886"/>
          </a:xfrm>
          <a:prstGeom prst="rect">
            <a:avLst/>
          </a:prstGeom>
          <a:noFill/>
        </p:spPr>
        <p:txBody>
          <a:bodyPr wrap="none" rtlCol="0">
            <a:spAutoFit/>
          </a:bodyPr>
          <a:lstStyle/>
          <a:p>
            <a:r>
              <a:rPr lang="es-ES_tradnl" sz="4000" dirty="0" smtClean="0"/>
              <a:t>NAVEGADOR GOOGLE CHROME</a:t>
            </a:r>
            <a:endParaRPr lang="es-ES_tradnl" sz="4000" dirty="0"/>
          </a:p>
        </p:txBody>
      </p:sp>
    </p:spTree>
    <p:extLst>
      <p:ext uri="{BB962C8B-B14F-4D97-AF65-F5344CB8AC3E}">
        <p14:creationId xmlns:p14="http://schemas.microsoft.com/office/powerpoint/2010/main" val="19435206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524811" y="5730360"/>
            <a:ext cx="7245894" cy="707886"/>
          </a:xfrm>
          <a:prstGeom prst="rect">
            <a:avLst/>
          </a:prstGeom>
          <a:noFill/>
        </p:spPr>
        <p:txBody>
          <a:bodyPr wrap="none" rtlCol="0">
            <a:spAutoFit/>
          </a:bodyPr>
          <a:lstStyle/>
          <a:p>
            <a:r>
              <a:rPr lang="es-ES_tradnl" sz="4000" dirty="0" smtClean="0"/>
              <a:t>G MAIL / CORREO ELECTR</a:t>
            </a:r>
            <a:r>
              <a:rPr lang="es-ES" sz="4000" dirty="0" smtClean="0"/>
              <a:t>ÓNICO</a:t>
            </a:r>
            <a:endParaRPr lang="es-ES_tradnl" sz="4000" dirty="0"/>
          </a:p>
        </p:txBody>
      </p:sp>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9633" y="914455"/>
            <a:ext cx="5976251" cy="4344735"/>
          </a:xfrm>
          <a:prstGeom prst="rect">
            <a:avLst/>
          </a:prstGeom>
        </p:spPr>
      </p:pic>
    </p:spTree>
    <p:extLst>
      <p:ext uri="{BB962C8B-B14F-4D97-AF65-F5344CB8AC3E}">
        <p14:creationId xmlns:p14="http://schemas.microsoft.com/office/powerpoint/2010/main" val="13423477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523391" y="5844660"/>
            <a:ext cx="2548968" cy="707886"/>
          </a:xfrm>
          <a:prstGeom prst="rect">
            <a:avLst/>
          </a:prstGeom>
          <a:noFill/>
        </p:spPr>
        <p:txBody>
          <a:bodyPr wrap="none" rtlCol="0">
            <a:spAutoFit/>
          </a:bodyPr>
          <a:lstStyle/>
          <a:p>
            <a:r>
              <a:rPr lang="es-ES" sz="4000" smtClean="0"/>
              <a:t>FACEBOOK</a:t>
            </a:r>
            <a:endParaRPr lang="es-ES_tradnl" sz="4000" dirty="0"/>
          </a:p>
        </p:txBody>
      </p:sp>
      <p:pic>
        <p:nvPicPr>
          <p:cNvPr id="4" name="Imagen 3"/>
          <p:cNvPicPr>
            <a:picLocks noChangeAspect="1"/>
          </p:cNvPicPr>
          <p:nvPr/>
        </p:nvPicPr>
        <p:blipFill>
          <a:blip r:embed="rId2"/>
          <a:stretch>
            <a:fillRect/>
          </a:stretch>
        </p:blipFill>
        <p:spPr>
          <a:xfrm>
            <a:off x="3351863" y="657225"/>
            <a:ext cx="4892024" cy="4892024"/>
          </a:xfrm>
          <a:prstGeom prst="rect">
            <a:avLst/>
          </a:prstGeom>
        </p:spPr>
      </p:pic>
    </p:spTree>
    <p:extLst>
      <p:ext uri="{BB962C8B-B14F-4D97-AF65-F5344CB8AC3E}">
        <p14:creationId xmlns:p14="http://schemas.microsoft.com/office/powerpoint/2010/main" val="17099174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523391" y="5844660"/>
            <a:ext cx="2167901" cy="707886"/>
          </a:xfrm>
          <a:prstGeom prst="rect">
            <a:avLst/>
          </a:prstGeom>
          <a:noFill/>
        </p:spPr>
        <p:txBody>
          <a:bodyPr wrap="none" rtlCol="0">
            <a:spAutoFit/>
          </a:bodyPr>
          <a:lstStyle/>
          <a:p>
            <a:r>
              <a:rPr lang="es-ES" sz="4000" dirty="0" smtClean="0"/>
              <a:t>YOUTUBE</a:t>
            </a:r>
            <a:endParaRPr lang="es-ES_tradnl" sz="4000" dirty="0"/>
          </a:p>
        </p:txBody>
      </p:sp>
      <p:pic>
        <p:nvPicPr>
          <p:cNvPr id="6" name="Imagen 5"/>
          <p:cNvPicPr>
            <a:picLocks noChangeAspect="1"/>
          </p:cNvPicPr>
          <p:nvPr/>
        </p:nvPicPr>
        <p:blipFill>
          <a:blip r:embed="rId2"/>
          <a:stretch>
            <a:fillRect/>
          </a:stretch>
        </p:blipFill>
        <p:spPr>
          <a:xfrm>
            <a:off x="1583063" y="599315"/>
            <a:ext cx="8429624" cy="5245345"/>
          </a:xfrm>
          <a:prstGeom prst="rect">
            <a:avLst/>
          </a:prstGeom>
        </p:spPr>
      </p:pic>
    </p:spTree>
    <p:extLst>
      <p:ext uri="{BB962C8B-B14F-4D97-AF65-F5344CB8AC3E}">
        <p14:creationId xmlns:p14="http://schemas.microsoft.com/office/powerpoint/2010/main" val="17135376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877424" y="0"/>
            <a:ext cx="7887427" cy="6858000"/>
          </a:xfrm>
          <a:prstGeom prst="rect">
            <a:avLst/>
          </a:prstGeom>
        </p:spPr>
      </p:pic>
      <p:sp>
        <p:nvSpPr>
          <p:cNvPr id="5" name="CuadroTexto 4"/>
          <p:cNvSpPr txBox="1"/>
          <p:nvPr/>
        </p:nvSpPr>
        <p:spPr>
          <a:xfrm>
            <a:off x="5123466" y="5944673"/>
            <a:ext cx="1489510" cy="707886"/>
          </a:xfrm>
          <a:prstGeom prst="rect">
            <a:avLst/>
          </a:prstGeom>
          <a:noFill/>
        </p:spPr>
        <p:txBody>
          <a:bodyPr wrap="none" rtlCol="0">
            <a:spAutoFit/>
          </a:bodyPr>
          <a:lstStyle/>
          <a:p>
            <a:r>
              <a:rPr lang="es-ES" sz="4000" smtClean="0"/>
              <a:t>SKYPE</a:t>
            </a:r>
            <a:endParaRPr lang="es-ES_tradnl" sz="4000" dirty="0"/>
          </a:p>
        </p:txBody>
      </p:sp>
    </p:spTree>
    <p:extLst>
      <p:ext uri="{BB962C8B-B14F-4D97-AF65-F5344CB8AC3E}">
        <p14:creationId xmlns:p14="http://schemas.microsoft.com/office/powerpoint/2010/main" val="12588294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81302" y="985265"/>
            <a:ext cx="9720072" cy="4844034"/>
          </a:xfrm>
        </p:spPr>
        <p:txBody>
          <a:bodyPr>
            <a:normAutofit/>
          </a:bodyPr>
          <a:lstStyle/>
          <a:p>
            <a:pPr algn="ctr"/>
            <a:r>
              <a:rPr lang="es-ES_tradnl" dirty="0" smtClean="0"/>
              <a:t>¿QU</a:t>
            </a:r>
            <a:r>
              <a:rPr lang="es-ES" dirty="0" smtClean="0"/>
              <a:t>É ES EL HARDWARE?</a:t>
            </a:r>
            <a:br>
              <a:rPr lang="es-ES" dirty="0" smtClean="0"/>
            </a:br>
            <a:r>
              <a:rPr lang="es-ES" dirty="0"/>
              <a:t/>
            </a:r>
            <a:br>
              <a:rPr lang="es-ES" dirty="0"/>
            </a:br>
            <a:r>
              <a:rPr lang="es-ES" dirty="0" smtClean="0"/>
              <a:t>DA UN EJEMPLO DE HARDWARE</a:t>
            </a:r>
            <a:endParaRPr lang="es-ES_tradnl" dirty="0"/>
          </a:p>
        </p:txBody>
      </p:sp>
    </p:spTree>
    <p:extLst>
      <p:ext uri="{BB962C8B-B14F-4D97-AF65-F5344CB8AC3E}">
        <p14:creationId xmlns:p14="http://schemas.microsoft.com/office/powerpoint/2010/main" val="567379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81302" y="985265"/>
            <a:ext cx="9720072" cy="4844034"/>
          </a:xfrm>
        </p:spPr>
        <p:txBody>
          <a:bodyPr>
            <a:normAutofit/>
          </a:bodyPr>
          <a:lstStyle/>
          <a:p>
            <a:pPr algn="ctr"/>
            <a:r>
              <a:rPr lang="es-ES_tradnl" dirty="0" smtClean="0"/>
              <a:t>¿</a:t>
            </a:r>
            <a:r>
              <a:rPr lang="es-ES" dirty="0" smtClean="0"/>
              <a:t>CUÁLES SON LOS 4 ELEMENTOS BÁSICOS DE UNA COMPUTADORA?</a:t>
            </a:r>
            <a:endParaRPr lang="es-ES_tradnl" dirty="0"/>
          </a:p>
        </p:txBody>
      </p:sp>
    </p:spTree>
    <p:extLst>
      <p:ext uri="{BB962C8B-B14F-4D97-AF65-F5344CB8AC3E}">
        <p14:creationId xmlns:p14="http://schemas.microsoft.com/office/powerpoint/2010/main" val="1235254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9" y="0"/>
            <a:ext cx="9720072" cy="1499616"/>
          </a:xfrm>
        </p:spPr>
        <p:txBody>
          <a:bodyPr>
            <a:normAutofit/>
          </a:bodyPr>
          <a:lstStyle/>
          <a:p>
            <a:r>
              <a:rPr lang="es-ES_tradnl" sz="7200" dirty="0" smtClean="0">
                <a:solidFill>
                  <a:schemeClr val="accent2"/>
                </a:solidFill>
              </a:rPr>
              <a:t>TEMARIO</a:t>
            </a:r>
            <a:endParaRPr lang="es-ES_tradnl" sz="7200" dirty="0">
              <a:solidFill>
                <a:schemeClr val="accent2"/>
              </a:solidFill>
            </a:endParaRPr>
          </a:p>
        </p:txBody>
      </p:sp>
      <p:sp>
        <p:nvSpPr>
          <p:cNvPr id="3" name="Marcador de contenido 2"/>
          <p:cNvSpPr>
            <a:spLocks noGrp="1"/>
          </p:cNvSpPr>
          <p:nvPr>
            <p:ph idx="1"/>
          </p:nvPr>
        </p:nvSpPr>
        <p:spPr>
          <a:xfrm>
            <a:off x="1024128" y="1184223"/>
            <a:ext cx="9720073" cy="5125137"/>
          </a:xfrm>
        </p:spPr>
        <p:txBody>
          <a:bodyPr>
            <a:normAutofit/>
          </a:bodyPr>
          <a:lstStyle/>
          <a:p>
            <a:endParaRPr lang="es-ES_tradnl" sz="2800" dirty="0" smtClean="0"/>
          </a:p>
          <a:p>
            <a:r>
              <a:rPr lang="es-ES" sz="2800" dirty="0" smtClean="0"/>
              <a:t>* </a:t>
            </a:r>
            <a:r>
              <a:rPr lang="es-ES_tradnl" sz="2800" dirty="0" smtClean="0"/>
              <a:t>¿POR QUÉ QUIERO USAR INTERNET? Y DIAGN</a:t>
            </a:r>
            <a:r>
              <a:rPr lang="es-ES" sz="2800" dirty="0" smtClean="0"/>
              <a:t>ÓSTICO</a:t>
            </a:r>
          </a:p>
          <a:p>
            <a:r>
              <a:rPr lang="es-ES" sz="2800" dirty="0" smtClean="0"/>
              <a:t>* APRENDIENDO A NAVEGAR EN UNA COMPUTADORA</a:t>
            </a:r>
          </a:p>
          <a:p>
            <a:r>
              <a:rPr lang="es-ES" sz="2800" dirty="0" smtClean="0"/>
              <a:t>* INTERNET Y EL NAVEGADOR</a:t>
            </a:r>
          </a:p>
          <a:p>
            <a:r>
              <a:rPr lang="es-ES" sz="2800" dirty="0" smtClean="0"/>
              <a:t>* INTERNET Y EL CORREO ELECTRÓNICO</a:t>
            </a:r>
          </a:p>
          <a:p>
            <a:r>
              <a:rPr lang="es-ES" sz="2800" dirty="0" smtClean="0"/>
              <a:t>* YOUTUBE</a:t>
            </a:r>
          </a:p>
          <a:p>
            <a:r>
              <a:rPr lang="es-ES" sz="2800" dirty="0" smtClean="0"/>
              <a:t>* FACEBOOK</a:t>
            </a:r>
          </a:p>
          <a:p>
            <a:r>
              <a:rPr lang="es-ES" sz="2800" dirty="0" smtClean="0"/>
              <a:t>* SKYPE</a:t>
            </a:r>
          </a:p>
        </p:txBody>
      </p:sp>
    </p:spTree>
    <p:extLst>
      <p:ext uri="{BB962C8B-B14F-4D97-AF65-F5344CB8AC3E}">
        <p14:creationId xmlns:p14="http://schemas.microsoft.com/office/powerpoint/2010/main" val="13387127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00575" y="1013840"/>
            <a:ext cx="5951030" cy="4844034"/>
          </a:xfrm>
        </p:spPr>
        <p:txBody>
          <a:bodyPr>
            <a:normAutofit/>
          </a:bodyPr>
          <a:lstStyle/>
          <a:p>
            <a:pPr algn="ctr"/>
            <a:r>
              <a:rPr lang="es-ES" smtClean="0"/>
              <a:t>¿CUÁL ES ESTE ÍCONO?</a:t>
            </a:r>
            <a:endParaRPr lang="es-ES_tradnl" dirty="0"/>
          </a:p>
        </p:txBody>
      </p:sp>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52752" y="1913950"/>
            <a:ext cx="3043813" cy="3043813"/>
          </a:xfrm>
          <a:prstGeom prst="rect">
            <a:avLst/>
          </a:prstGeom>
        </p:spPr>
      </p:pic>
    </p:spTree>
    <p:extLst>
      <p:ext uri="{BB962C8B-B14F-4D97-AF65-F5344CB8AC3E}">
        <p14:creationId xmlns:p14="http://schemas.microsoft.com/office/powerpoint/2010/main" val="1456052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86325" y="2999802"/>
            <a:ext cx="5951030" cy="4844034"/>
          </a:xfrm>
        </p:spPr>
        <p:txBody>
          <a:bodyPr>
            <a:normAutofit/>
          </a:bodyPr>
          <a:lstStyle/>
          <a:p>
            <a:pPr algn="ctr"/>
            <a:r>
              <a:rPr lang="es-ES" smtClean="0"/>
              <a:t>¿CUÁL ES ESTE BOTÓN?</a:t>
            </a:r>
            <a:endParaRPr lang="es-ES_tradnl" dirty="0"/>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4413" y="786813"/>
            <a:ext cx="8177211" cy="3277858"/>
          </a:xfrm>
          <a:prstGeom prst="rect">
            <a:avLst/>
          </a:prstGeom>
        </p:spPr>
      </p:pic>
      <p:cxnSp>
        <p:nvCxnSpPr>
          <p:cNvPr id="5" name="Conector recto de flecha 4"/>
          <p:cNvCxnSpPr/>
          <p:nvPr/>
        </p:nvCxnSpPr>
        <p:spPr>
          <a:xfrm flipH="1" flipV="1">
            <a:off x="2066508" y="3453861"/>
            <a:ext cx="3391317" cy="187537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956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00312" y="1056702"/>
            <a:ext cx="7358063" cy="4844034"/>
          </a:xfrm>
        </p:spPr>
        <p:txBody>
          <a:bodyPr>
            <a:normAutofit/>
          </a:bodyPr>
          <a:lstStyle/>
          <a:p>
            <a:pPr algn="ctr"/>
            <a:r>
              <a:rPr lang="es-ES" dirty="0" smtClean="0"/>
              <a:t>MENCIONA 3 USOS DEL INTERNET</a:t>
            </a:r>
            <a:endParaRPr lang="es-ES_tradnl" dirty="0"/>
          </a:p>
        </p:txBody>
      </p:sp>
    </p:spTree>
    <p:extLst>
      <p:ext uri="{BB962C8B-B14F-4D97-AF65-F5344CB8AC3E}">
        <p14:creationId xmlns:p14="http://schemas.microsoft.com/office/powerpoint/2010/main" val="3479590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85774" y="2771775"/>
            <a:ext cx="3500045" cy="3043237"/>
          </a:xfrm>
          <a:prstGeom prst="rect">
            <a:avLst/>
          </a:prstGeom>
        </p:spPr>
      </p:pic>
      <p:sp>
        <p:nvSpPr>
          <p:cNvPr id="2" name="Título 1"/>
          <p:cNvSpPr>
            <a:spLocks noGrp="1"/>
          </p:cNvSpPr>
          <p:nvPr>
            <p:ph type="title"/>
          </p:nvPr>
        </p:nvSpPr>
        <p:spPr>
          <a:xfrm>
            <a:off x="2585774" y="349758"/>
            <a:ext cx="7358063" cy="4844034"/>
          </a:xfrm>
        </p:spPr>
        <p:txBody>
          <a:bodyPr>
            <a:normAutofit/>
          </a:bodyPr>
          <a:lstStyle/>
          <a:p>
            <a:pPr algn="ctr"/>
            <a:r>
              <a:rPr lang="es-ES" dirty="0" smtClean="0"/>
              <a:t>¿CUÁLES SON ESTOS ÍCONOS?</a:t>
            </a:r>
            <a:endParaRPr lang="es-ES_tradnl" dirty="0"/>
          </a:p>
        </p:txBody>
      </p:sp>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57803" y="3386138"/>
            <a:ext cx="1816343" cy="1811625"/>
          </a:xfrm>
          <a:prstGeom prst="rect">
            <a:avLst/>
          </a:prstGeom>
        </p:spPr>
      </p:pic>
    </p:spTree>
    <p:extLst>
      <p:ext uri="{BB962C8B-B14F-4D97-AF65-F5344CB8AC3E}">
        <p14:creationId xmlns:p14="http://schemas.microsoft.com/office/powerpoint/2010/main" val="8398296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0"/>
            <a:ext cx="9720072" cy="1499616"/>
          </a:xfrm>
        </p:spPr>
        <p:txBody>
          <a:bodyPr>
            <a:normAutofit/>
          </a:bodyPr>
          <a:lstStyle/>
          <a:p>
            <a:r>
              <a:rPr lang="es-ES_tradnl" sz="7200" dirty="0" smtClean="0">
                <a:solidFill>
                  <a:schemeClr val="accent2"/>
                </a:solidFill>
              </a:rPr>
              <a:t>EJERCICIOS</a:t>
            </a:r>
            <a:endParaRPr lang="es-ES_tradnl" sz="7200" dirty="0">
              <a:solidFill>
                <a:schemeClr val="accent2"/>
              </a:solidFill>
            </a:endParaRPr>
          </a:p>
        </p:txBody>
      </p:sp>
      <p:sp>
        <p:nvSpPr>
          <p:cNvPr id="3" name="Marcador de contenido 2"/>
          <p:cNvSpPr>
            <a:spLocks noGrp="1"/>
          </p:cNvSpPr>
          <p:nvPr>
            <p:ph idx="1"/>
          </p:nvPr>
        </p:nvSpPr>
        <p:spPr>
          <a:xfrm>
            <a:off x="1024128" y="1499615"/>
            <a:ext cx="9720073" cy="5215977"/>
          </a:xfrm>
        </p:spPr>
        <p:txBody>
          <a:bodyPr>
            <a:normAutofit/>
          </a:bodyPr>
          <a:lstStyle/>
          <a:p>
            <a:r>
              <a:rPr lang="es-ES_tradnl" sz="1600" dirty="0" smtClean="0">
                <a:solidFill>
                  <a:schemeClr val="accent2"/>
                </a:solidFill>
              </a:rPr>
              <a:t>RELAJA TU MANO</a:t>
            </a:r>
          </a:p>
          <a:p>
            <a:r>
              <a:rPr lang="es-ES_tradnl" sz="1600" dirty="0" smtClean="0"/>
              <a:t>Toma el mouse sin despegarlo de la mesa y mueve tu mano de izquierda a derecha por 1 minuto, esto ayudar</a:t>
            </a:r>
            <a:r>
              <a:rPr lang="es-ES" sz="1600" dirty="0" smtClean="0"/>
              <a:t>á a que tengas mayor soltura y movimiento del mouse.</a:t>
            </a:r>
          </a:p>
          <a:p>
            <a:endParaRPr lang="es-ES" sz="1600" dirty="0" smtClean="0"/>
          </a:p>
          <a:p>
            <a:r>
              <a:rPr lang="es-ES" sz="1600" dirty="0" smtClean="0">
                <a:solidFill>
                  <a:schemeClr val="accent2"/>
                </a:solidFill>
              </a:rPr>
              <a:t>CREA UNA CARPETA</a:t>
            </a:r>
          </a:p>
          <a:p>
            <a:r>
              <a:rPr lang="es-ES" sz="1600" dirty="0" smtClean="0"/>
              <a:t>Crea en tu escritorio una carpeta con el nombre IMÁGENES y </a:t>
            </a:r>
            <a:r>
              <a:rPr lang="es-ES" sz="1600" dirty="0" err="1" smtClean="0"/>
              <a:t>arrastrala</a:t>
            </a:r>
            <a:r>
              <a:rPr lang="es-ES" sz="1600" dirty="0" smtClean="0"/>
              <a:t> hasta la carpeta que ya habías creado con tu nombre.</a:t>
            </a:r>
          </a:p>
          <a:p>
            <a:endParaRPr lang="es-ES" sz="1600" dirty="0"/>
          </a:p>
          <a:p>
            <a:r>
              <a:rPr lang="es-ES" sz="1600" dirty="0" smtClean="0">
                <a:solidFill>
                  <a:schemeClr val="accent2"/>
                </a:solidFill>
              </a:rPr>
              <a:t>ABRE GOOGLE CHROME</a:t>
            </a:r>
          </a:p>
          <a:p>
            <a:r>
              <a:rPr lang="es-ES" sz="1600" dirty="0" smtClean="0"/>
              <a:t>1. Abre en una pestaña la página de Gmail. Pon tu correo y contraseña para ingresar a tu cuenta.</a:t>
            </a:r>
            <a:endParaRPr lang="es-ES_tradnl" sz="1600" dirty="0" smtClean="0"/>
          </a:p>
          <a:p>
            <a:r>
              <a:rPr lang="es-ES_tradnl" sz="1600" dirty="0" smtClean="0"/>
              <a:t>2. Abre otra pestaña y entra a la p</a:t>
            </a:r>
            <a:r>
              <a:rPr lang="es-ES" sz="1600" dirty="0" err="1" smtClean="0"/>
              <a:t>ágina</a:t>
            </a:r>
            <a:r>
              <a:rPr lang="es-ES" sz="1600" dirty="0" smtClean="0"/>
              <a:t> de </a:t>
            </a:r>
            <a:r>
              <a:rPr lang="es-ES_tradnl" sz="1600" dirty="0" smtClean="0"/>
              <a:t>Facebook. Pon tu correo y contraseña para ingresar a tu cuenta.</a:t>
            </a:r>
          </a:p>
          <a:p>
            <a:r>
              <a:rPr lang="es-ES_tradnl" sz="1600" dirty="0" smtClean="0"/>
              <a:t>3. Abre </a:t>
            </a:r>
            <a:r>
              <a:rPr lang="es-ES_tradnl" sz="1600" dirty="0" err="1" smtClean="0"/>
              <a:t>Youtube</a:t>
            </a:r>
            <a:r>
              <a:rPr lang="es-ES_tradnl" sz="1600" dirty="0" smtClean="0"/>
              <a:t> y busca </a:t>
            </a:r>
            <a:r>
              <a:rPr lang="es-ES_tradnl" sz="1600" dirty="0" err="1" smtClean="0"/>
              <a:t>alg</a:t>
            </a:r>
            <a:r>
              <a:rPr lang="es-ES" sz="1600" dirty="0" err="1" smtClean="0"/>
              <a:t>ún</a:t>
            </a:r>
            <a:r>
              <a:rPr lang="es-ES" sz="1600" dirty="0" smtClean="0"/>
              <a:t> video de tu interés. (recuerda moderar el volumen) </a:t>
            </a:r>
            <a:endParaRPr lang="es-ES_tradnl" sz="1600" dirty="0" smtClean="0"/>
          </a:p>
          <a:p>
            <a:r>
              <a:rPr lang="es-ES_tradnl" sz="1600" dirty="0"/>
              <a:t>4</a:t>
            </a:r>
            <a:r>
              <a:rPr lang="es-ES_tradnl" sz="1600" dirty="0" smtClean="0"/>
              <a:t>. Abre una cuarta pestaña para ingresar a Google y busca alguna </a:t>
            </a:r>
            <a:r>
              <a:rPr lang="es-ES_tradnl" sz="1600" dirty="0" err="1" smtClean="0"/>
              <a:t>ima</a:t>
            </a:r>
            <a:r>
              <a:rPr lang="es-ES" sz="1600" dirty="0" smtClean="0"/>
              <a:t>gen de algo que te interese. </a:t>
            </a:r>
          </a:p>
        </p:txBody>
      </p:sp>
    </p:spTree>
    <p:extLst>
      <p:ext uri="{BB962C8B-B14F-4D97-AF65-F5344CB8AC3E}">
        <p14:creationId xmlns:p14="http://schemas.microsoft.com/office/powerpoint/2010/main" val="34507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solidFill>
                  <a:schemeClr val="accent2"/>
                </a:solidFill>
              </a:rPr>
              <a:t>SESI</a:t>
            </a:r>
            <a:r>
              <a:rPr lang="es-ES" dirty="0" smtClean="0">
                <a:solidFill>
                  <a:schemeClr val="accent2"/>
                </a:solidFill>
              </a:rPr>
              <a:t>ÓN 2 y 3</a:t>
            </a:r>
            <a:endParaRPr lang="es-ES_tradnl" dirty="0">
              <a:solidFill>
                <a:schemeClr val="accent2"/>
              </a:solidFill>
            </a:endParaRPr>
          </a:p>
        </p:txBody>
      </p:sp>
      <p:sp>
        <p:nvSpPr>
          <p:cNvPr id="3" name="Marcador de contenido 2"/>
          <p:cNvSpPr>
            <a:spLocks noGrp="1"/>
          </p:cNvSpPr>
          <p:nvPr>
            <p:ph idx="1"/>
          </p:nvPr>
        </p:nvSpPr>
        <p:spPr/>
        <p:txBody>
          <a:bodyPr>
            <a:normAutofit/>
          </a:bodyPr>
          <a:lstStyle/>
          <a:p>
            <a:pPr algn="ctr"/>
            <a:endParaRPr lang="es-ES_tradnl" sz="2800" dirty="0" smtClean="0"/>
          </a:p>
          <a:p>
            <a:pPr algn="ctr"/>
            <a:endParaRPr lang="es-ES_tradnl" sz="2800" dirty="0"/>
          </a:p>
          <a:p>
            <a:pPr algn="ctr"/>
            <a:r>
              <a:rPr lang="es-ES" sz="2800" dirty="0" smtClean="0"/>
              <a:t>APRENDIENDO A NAVEGAR EN UNA COMPUTADORA</a:t>
            </a:r>
          </a:p>
          <a:p>
            <a:pPr algn="ctr"/>
            <a:r>
              <a:rPr lang="es-ES_tradnl" sz="2800" dirty="0" smtClean="0"/>
              <a:t>ICONOS DE ESCRITORIO Y NAVEGADOR</a:t>
            </a:r>
            <a:endParaRPr lang="es-ES_tradnl" sz="2800" dirty="0"/>
          </a:p>
        </p:txBody>
      </p:sp>
    </p:spTree>
    <p:extLst>
      <p:ext uri="{BB962C8B-B14F-4D97-AF65-F5344CB8AC3E}">
        <p14:creationId xmlns:p14="http://schemas.microsoft.com/office/powerpoint/2010/main" val="19081464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0"/>
            <a:ext cx="9720072" cy="1499616"/>
          </a:xfrm>
        </p:spPr>
        <p:txBody>
          <a:bodyPr>
            <a:normAutofit/>
          </a:bodyPr>
          <a:lstStyle/>
          <a:p>
            <a:r>
              <a:rPr lang="es-ES_tradnl" sz="7200" dirty="0" smtClean="0">
                <a:solidFill>
                  <a:schemeClr val="accent2"/>
                </a:solidFill>
              </a:rPr>
              <a:t>ESCRITORIO</a:t>
            </a:r>
            <a:endParaRPr lang="es-ES_tradnl" sz="7200" dirty="0">
              <a:solidFill>
                <a:schemeClr val="accent2"/>
              </a:solidFill>
            </a:endParaRPr>
          </a:p>
        </p:txBody>
      </p:sp>
      <p:sp>
        <p:nvSpPr>
          <p:cNvPr id="5" name="Marcador de contenido 2"/>
          <p:cNvSpPr>
            <a:spLocks noGrp="1"/>
          </p:cNvSpPr>
          <p:nvPr>
            <p:ph idx="1"/>
          </p:nvPr>
        </p:nvSpPr>
        <p:spPr>
          <a:xfrm>
            <a:off x="1024128" y="2917586"/>
            <a:ext cx="10111958" cy="1687068"/>
          </a:xfrm>
        </p:spPr>
        <p:txBody>
          <a:bodyPr>
            <a:normAutofit/>
          </a:bodyPr>
          <a:lstStyle/>
          <a:p>
            <a:pPr algn="ctr"/>
            <a:r>
              <a:rPr lang="es-ES_tradnl" sz="2800" dirty="0" smtClean="0"/>
              <a:t>Es como tu mesa de trabajo, es donde </a:t>
            </a:r>
            <a:r>
              <a:rPr lang="es-ES_tradnl" sz="2800" dirty="0" err="1" smtClean="0"/>
              <a:t>tendr</a:t>
            </a:r>
            <a:r>
              <a:rPr lang="es-ES" sz="2800" dirty="0" err="1" smtClean="0"/>
              <a:t>ás</a:t>
            </a:r>
            <a:r>
              <a:rPr lang="es-ES" sz="2800" dirty="0" smtClean="0"/>
              <a:t> todos los elementos y programas que podrás utilizar. En el encontrarás diferentes íconos de programas, carpetas, botón de inicio, volumen, internet, papelera de reciclaje, entre otros.</a:t>
            </a:r>
            <a:endParaRPr lang="es-ES_tradnl" sz="2800" dirty="0"/>
          </a:p>
        </p:txBody>
      </p:sp>
      <p:sp>
        <p:nvSpPr>
          <p:cNvPr id="8" name="Marcador de contenido 2"/>
          <p:cNvSpPr txBox="1">
            <a:spLocks/>
          </p:cNvSpPr>
          <p:nvPr/>
        </p:nvSpPr>
        <p:spPr>
          <a:xfrm>
            <a:off x="5430283" y="4096511"/>
            <a:ext cx="6164037" cy="2450123"/>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endParaRPr lang="es-ES_tradnl" sz="2800" dirty="0"/>
          </a:p>
        </p:txBody>
      </p:sp>
    </p:spTree>
    <p:extLst>
      <p:ext uri="{BB962C8B-B14F-4D97-AF65-F5344CB8AC3E}">
        <p14:creationId xmlns:p14="http://schemas.microsoft.com/office/powerpoint/2010/main" val="7320574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0"/>
            <a:ext cx="9720072" cy="1499616"/>
          </a:xfrm>
        </p:spPr>
        <p:txBody>
          <a:bodyPr/>
          <a:lstStyle/>
          <a:p>
            <a:r>
              <a:rPr lang="es-ES_tradnl" dirty="0" smtClean="0">
                <a:solidFill>
                  <a:schemeClr val="accent2"/>
                </a:solidFill>
              </a:rPr>
              <a:t>ESCRITORIO</a:t>
            </a:r>
            <a:endParaRPr lang="es-ES_tradnl" dirty="0">
              <a:solidFill>
                <a:schemeClr val="accent2"/>
              </a:solidFill>
            </a:endParaRPr>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9201" y="2084832"/>
            <a:ext cx="7720196" cy="3739166"/>
          </a:xfrm>
          <a:prstGeom prst="rect">
            <a:avLst/>
          </a:prstGeom>
        </p:spPr>
      </p:pic>
      <p:sp>
        <p:nvSpPr>
          <p:cNvPr id="5" name="Marcador de contenido 2"/>
          <p:cNvSpPr>
            <a:spLocks noGrp="1"/>
          </p:cNvSpPr>
          <p:nvPr>
            <p:ph idx="1"/>
          </p:nvPr>
        </p:nvSpPr>
        <p:spPr>
          <a:xfrm>
            <a:off x="8616913" y="713233"/>
            <a:ext cx="3319272" cy="2258568"/>
          </a:xfrm>
        </p:spPr>
        <p:txBody>
          <a:bodyPr>
            <a:normAutofit fontScale="85000" lnSpcReduction="20000"/>
          </a:bodyPr>
          <a:lstStyle/>
          <a:p>
            <a:r>
              <a:rPr lang="es-ES" sz="2800" b="1" u="sng" dirty="0" smtClean="0">
                <a:solidFill>
                  <a:schemeClr val="accent2"/>
                </a:solidFill>
              </a:rPr>
              <a:t>Crear una carpeta</a:t>
            </a:r>
          </a:p>
          <a:p>
            <a:r>
              <a:rPr lang="es-ES" sz="2800" dirty="0" smtClean="0"/>
              <a:t>1. </a:t>
            </a:r>
            <a:r>
              <a:rPr lang="es-ES" sz="2800" dirty="0" err="1" smtClean="0"/>
              <a:t>Click</a:t>
            </a:r>
            <a:r>
              <a:rPr lang="es-ES" sz="2800" dirty="0" smtClean="0"/>
              <a:t> derecho</a:t>
            </a:r>
            <a:r>
              <a:rPr lang="es-ES_tradnl" sz="2800" dirty="0"/>
              <a:t> </a:t>
            </a:r>
            <a:r>
              <a:rPr lang="es-ES_tradnl" sz="2800" dirty="0" smtClean="0"/>
              <a:t>(se despliega </a:t>
            </a:r>
            <a:r>
              <a:rPr lang="es-ES_tradnl" sz="2800" dirty="0" err="1" smtClean="0"/>
              <a:t>men</a:t>
            </a:r>
            <a:r>
              <a:rPr lang="es-ES" sz="2800" dirty="0" smtClean="0"/>
              <a:t>ú con opciones).</a:t>
            </a:r>
          </a:p>
          <a:p>
            <a:r>
              <a:rPr lang="es-ES" sz="2800" dirty="0" smtClean="0"/>
              <a:t>2. Ponemos el puntero en NUEVO, luego en carpeta y le damos </a:t>
            </a:r>
            <a:r>
              <a:rPr lang="es-ES" sz="2800" dirty="0" err="1" smtClean="0"/>
              <a:t>click</a:t>
            </a:r>
            <a:r>
              <a:rPr lang="es-ES" sz="2800" dirty="0" smtClean="0"/>
              <a:t>.</a:t>
            </a:r>
          </a:p>
        </p:txBody>
      </p:sp>
      <p:sp>
        <p:nvSpPr>
          <p:cNvPr id="6" name="Marcador de contenido 2"/>
          <p:cNvSpPr txBox="1">
            <a:spLocks/>
          </p:cNvSpPr>
          <p:nvPr/>
        </p:nvSpPr>
        <p:spPr>
          <a:xfrm>
            <a:off x="8616913" y="3216729"/>
            <a:ext cx="3319272" cy="3477985"/>
          </a:xfrm>
          <a:prstGeom prst="rect">
            <a:avLst/>
          </a:prstGeom>
        </p:spPr>
        <p:txBody>
          <a:bodyPr vert="horz" lIns="45720" tIns="45720" rIns="45720" bIns="45720" rtlCol="0">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2800" b="1" u="sng" dirty="0" smtClean="0">
                <a:solidFill>
                  <a:schemeClr val="accent2"/>
                </a:solidFill>
              </a:rPr>
              <a:t>Nombrar la carpeta</a:t>
            </a:r>
          </a:p>
          <a:p>
            <a:r>
              <a:rPr lang="es-ES" sz="2800" dirty="0" smtClean="0"/>
              <a:t>1. </a:t>
            </a:r>
            <a:r>
              <a:rPr lang="es-ES" sz="2800" dirty="0" err="1" smtClean="0"/>
              <a:t>Click</a:t>
            </a:r>
            <a:r>
              <a:rPr lang="es-ES" sz="2800" dirty="0" smtClean="0"/>
              <a:t> derecho en la carpeta creada (se despliega menú con opciones).</a:t>
            </a:r>
          </a:p>
          <a:p>
            <a:r>
              <a:rPr lang="es-ES" sz="2800" dirty="0" smtClean="0"/>
              <a:t>2. </a:t>
            </a:r>
            <a:r>
              <a:rPr lang="es-ES" sz="2800" dirty="0" err="1" smtClean="0"/>
              <a:t>Click</a:t>
            </a:r>
            <a:r>
              <a:rPr lang="es-ES" sz="2800" dirty="0" smtClean="0"/>
              <a:t> izquierdo en renombrar o cambiar nombre.</a:t>
            </a:r>
          </a:p>
          <a:p>
            <a:r>
              <a:rPr lang="es-ES" sz="2800" dirty="0" smtClean="0"/>
              <a:t>3. Escribir el nombre que le queremos dar a la carpeta.</a:t>
            </a:r>
          </a:p>
          <a:p>
            <a:r>
              <a:rPr lang="es-ES" sz="2800" dirty="0" smtClean="0"/>
              <a:t>4. </a:t>
            </a:r>
            <a:r>
              <a:rPr lang="es-ES" sz="2800" dirty="0" err="1" smtClean="0"/>
              <a:t>Enter</a:t>
            </a:r>
            <a:r>
              <a:rPr lang="es-ES" sz="2800" dirty="0" smtClean="0"/>
              <a:t>.</a:t>
            </a:r>
          </a:p>
        </p:txBody>
      </p:sp>
    </p:spTree>
    <p:extLst>
      <p:ext uri="{BB962C8B-B14F-4D97-AF65-F5344CB8AC3E}">
        <p14:creationId xmlns:p14="http://schemas.microsoft.com/office/powerpoint/2010/main" val="9958737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4670" y="946"/>
            <a:ext cx="9720072" cy="1499616"/>
          </a:xfrm>
        </p:spPr>
        <p:txBody>
          <a:bodyPr/>
          <a:lstStyle/>
          <a:p>
            <a:r>
              <a:rPr lang="es-ES_tradnl" dirty="0" smtClean="0">
                <a:solidFill>
                  <a:schemeClr val="accent2"/>
                </a:solidFill>
              </a:rPr>
              <a:t>ESCRITORIO</a:t>
            </a:r>
            <a:endParaRPr lang="es-ES_tradnl" dirty="0">
              <a:solidFill>
                <a:schemeClr val="accent2"/>
              </a:solidFill>
            </a:endParaRPr>
          </a:p>
        </p:txBody>
      </p:sp>
      <p:sp>
        <p:nvSpPr>
          <p:cNvPr id="7" name="Marcador de contenido 2"/>
          <p:cNvSpPr txBox="1">
            <a:spLocks/>
          </p:cNvSpPr>
          <p:nvPr/>
        </p:nvSpPr>
        <p:spPr>
          <a:xfrm>
            <a:off x="648571" y="6095019"/>
            <a:ext cx="2029315"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b="1" dirty="0" smtClean="0">
                <a:solidFill>
                  <a:schemeClr val="accent2"/>
                </a:solidFill>
              </a:rPr>
              <a:t>BOTON DE INICIO</a:t>
            </a:r>
            <a:endParaRPr lang="es-ES" sz="1800" b="1" dirty="0" smtClean="0"/>
          </a:p>
        </p:txBody>
      </p:sp>
      <p:pic>
        <p:nvPicPr>
          <p:cNvPr id="8" name="Imagen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43076" y="1900848"/>
            <a:ext cx="8412110" cy="4644186"/>
          </a:xfrm>
          <a:prstGeom prst="rect">
            <a:avLst/>
          </a:prstGeom>
        </p:spPr>
      </p:pic>
      <p:sp>
        <p:nvSpPr>
          <p:cNvPr id="9" name="Marcador de contenido 2"/>
          <p:cNvSpPr txBox="1">
            <a:spLocks/>
          </p:cNvSpPr>
          <p:nvPr/>
        </p:nvSpPr>
        <p:spPr>
          <a:xfrm>
            <a:off x="10694742" y="326208"/>
            <a:ext cx="1238478" cy="83120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800" b="1" dirty="0" smtClean="0">
                <a:solidFill>
                  <a:schemeClr val="accent2"/>
                </a:solidFill>
              </a:rPr>
              <a:t>HORA Y</a:t>
            </a:r>
          </a:p>
          <a:p>
            <a:pPr algn="ctr"/>
            <a:r>
              <a:rPr lang="es-ES" sz="1800" b="1" dirty="0" smtClean="0">
                <a:solidFill>
                  <a:schemeClr val="accent2"/>
                </a:solidFill>
              </a:rPr>
              <a:t>FECHA</a:t>
            </a:r>
            <a:endParaRPr lang="es-ES" sz="1800" b="1" dirty="0" smtClean="0"/>
          </a:p>
        </p:txBody>
      </p:sp>
      <p:sp>
        <p:nvSpPr>
          <p:cNvPr id="11" name="Marcador de contenido 2"/>
          <p:cNvSpPr txBox="1">
            <a:spLocks/>
          </p:cNvSpPr>
          <p:nvPr/>
        </p:nvSpPr>
        <p:spPr>
          <a:xfrm>
            <a:off x="9811752" y="1044905"/>
            <a:ext cx="2029315"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b="1" dirty="0" smtClean="0">
                <a:solidFill>
                  <a:schemeClr val="accent2"/>
                </a:solidFill>
              </a:rPr>
              <a:t>VOLUMEN</a:t>
            </a:r>
            <a:endParaRPr lang="es-ES" sz="1800" b="1" dirty="0" smtClean="0"/>
          </a:p>
        </p:txBody>
      </p:sp>
      <p:sp>
        <p:nvSpPr>
          <p:cNvPr id="12" name="Marcador de contenido 2"/>
          <p:cNvSpPr txBox="1">
            <a:spLocks/>
          </p:cNvSpPr>
          <p:nvPr/>
        </p:nvSpPr>
        <p:spPr>
          <a:xfrm>
            <a:off x="7349131" y="1426089"/>
            <a:ext cx="2494505"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b="1" smtClean="0">
                <a:solidFill>
                  <a:schemeClr val="accent2"/>
                </a:solidFill>
              </a:rPr>
              <a:t>SEÑAL DE INTERNET</a:t>
            </a:r>
            <a:endParaRPr lang="es-ES" sz="1800" b="1" dirty="0" smtClean="0"/>
          </a:p>
        </p:txBody>
      </p:sp>
      <p:cxnSp>
        <p:nvCxnSpPr>
          <p:cNvPr id="14" name="Conector recto de flecha 13"/>
          <p:cNvCxnSpPr/>
          <p:nvPr/>
        </p:nvCxnSpPr>
        <p:spPr>
          <a:xfrm flipH="1">
            <a:off x="11348357" y="1235496"/>
            <a:ext cx="37614" cy="50845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a:off x="10549288" y="1426089"/>
            <a:ext cx="610704" cy="48939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a:off x="9012626" y="1755461"/>
            <a:ext cx="1987468" cy="45893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a:stCxn id="7" idx="3"/>
          </p:cNvCxnSpPr>
          <p:nvPr/>
        </p:nvCxnSpPr>
        <p:spPr>
          <a:xfrm>
            <a:off x="2677886" y="6320027"/>
            <a:ext cx="465190" cy="13852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Marcador de contenido 2"/>
          <p:cNvSpPr txBox="1">
            <a:spLocks/>
          </p:cNvSpPr>
          <p:nvPr/>
        </p:nvSpPr>
        <p:spPr>
          <a:xfrm>
            <a:off x="658665" y="5645004"/>
            <a:ext cx="2029315"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b="1" dirty="0" smtClean="0">
                <a:solidFill>
                  <a:schemeClr val="accent2"/>
                </a:solidFill>
              </a:rPr>
              <a:t>BUSCAR</a:t>
            </a:r>
            <a:endParaRPr lang="es-ES" sz="1800" b="1" dirty="0" smtClean="0"/>
          </a:p>
        </p:txBody>
      </p:sp>
      <p:cxnSp>
        <p:nvCxnSpPr>
          <p:cNvPr id="26" name="Conector recto de flecha 25"/>
          <p:cNvCxnSpPr/>
          <p:nvPr/>
        </p:nvCxnSpPr>
        <p:spPr>
          <a:xfrm>
            <a:off x="1752257" y="5810229"/>
            <a:ext cx="1732088" cy="5345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Marcador de contenido 2"/>
          <p:cNvSpPr txBox="1">
            <a:spLocks/>
          </p:cNvSpPr>
          <p:nvPr/>
        </p:nvSpPr>
        <p:spPr>
          <a:xfrm>
            <a:off x="6160111" y="1438461"/>
            <a:ext cx="1183950"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b="1" smtClean="0">
                <a:solidFill>
                  <a:schemeClr val="accent2"/>
                </a:solidFill>
              </a:rPr>
              <a:t>CARPETA</a:t>
            </a:r>
            <a:endParaRPr lang="es-ES" sz="1800" b="1" dirty="0" smtClean="0"/>
          </a:p>
        </p:txBody>
      </p:sp>
      <p:cxnSp>
        <p:nvCxnSpPr>
          <p:cNvPr id="29" name="Conector recto de flecha 28"/>
          <p:cNvCxnSpPr/>
          <p:nvPr/>
        </p:nvCxnSpPr>
        <p:spPr>
          <a:xfrm>
            <a:off x="6769264" y="1755461"/>
            <a:ext cx="2083464" cy="38895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5586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r>
              <a:rPr lang="es-ES" dirty="0" smtClean="0"/>
              <a:t>Í</a:t>
            </a:r>
            <a:r>
              <a:rPr lang="es-ES_tradnl" dirty="0" smtClean="0"/>
              <a:t>CONOS</a:t>
            </a:r>
            <a:endParaRPr lang="es-ES_tradnl" dirty="0"/>
          </a:p>
        </p:txBody>
      </p:sp>
      <p:sp>
        <p:nvSpPr>
          <p:cNvPr id="4" name="Título 1"/>
          <p:cNvSpPr txBox="1">
            <a:spLocks/>
          </p:cNvSpPr>
          <p:nvPr/>
        </p:nvSpPr>
        <p:spPr>
          <a:xfrm>
            <a:off x="974670" y="946"/>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s-ES_tradnl" smtClean="0">
                <a:solidFill>
                  <a:schemeClr val="accent2"/>
                </a:solidFill>
              </a:rPr>
              <a:t>ESCRITORIO</a:t>
            </a:r>
            <a:endParaRPr lang="es-ES_tradnl" dirty="0">
              <a:solidFill>
                <a:schemeClr val="accent2"/>
              </a:solidFill>
            </a:endParaRPr>
          </a:p>
        </p:txBody>
      </p:sp>
      <p:pic>
        <p:nvPicPr>
          <p:cNvPr id="5" name="Imagen 4"/>
          <p:cNvPicPr>
            <a:picLocks noChangeAspect="1"/>
          </p:cNvPicPr>
          <p:nvPr/>
        </p:nvPicPr>
        <p:blipFill>
          <a:blip r:embed="rId2"/>
          <a:stretch>
            <a:fillRect/>
          </a:stretch>
        </p:blipFill>
        <p:spPr>
          <a:xfrm>
            <a:off x="3809056" y="2286000"/>
            <a:ext cx="4051300" cy="2768600"/>
          </a:xfrm>
          <a:prstGeom prst="rect">
            <a:avLst/>
          </a:prstGeom>
        </p:spPr>
      </p:pic>
      <p:pic>
        <p:nvPicPr>
          <p:cNvPr id="6" name="Imagen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16453" y="928081"/>
            <a:ext cx="1178289" cy="1930400"/>
          </a:xfrm>
          <a:prstGeom prst="rect">
            <a:avLst/>
          </a:prstGeom>
        </p:spPr>
      </p:pic>
      <p:pic>
        <p:nvPicPr>
          <p:cNvPr id="7" name="Imagen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18680" y="4089400"/>
            <a:ext cx="1094282" cy="1930400"/>
          </a:xfrm>
          <a:prstGeom prst="rect">
            <a:avLst/>
          </a:prstGeom>
        </p:spPr>
      </p:pic>
    </p:spTree>
    <p:extLst>
      <p:ext uri="{BB962C8B-B14F-4D97-AF65-F5344CB8AC3E}">
        <p14:creationId xmlns:p14="http://schemas.microsoft.com/office/powerpoint/2010/main" val="1926641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solidFill>
                  <a:schemeClr val="accent2"/>
                </a:solidFill>
              </a:rPr>
              <a:t>SESI</a:t>
            </a:r>
            <a:r>
              <a:rPr lang="es-ES" dirty="0" smtClean="0">
                <a:solidFill>
                  <a:schemeClr val="accent2"/>
                </a:solidFill>
              </a:rPr>
              <a:t>ÓN 1</a:t>
            </a:r>
            <a:endParaRPr lang="es-ES_tradnl" dirty="0">
              <a:solidFill>
                <a:schemeClr val="accent2"/>
              </a:solidFill>
            </a:endParaRPr>
          </a:p>
        </p:txBody>
      </p:sp>
      <p:sp>
        <p:nvSpPr>
          <p:cNvPr id="3" name="Marcador de contenido 2"/>
          <p:cNvSpPr>
            <a:spLocks noGrp="1"/>
          </p:cNvSpPr>
          <p:nvPr>
            <p:ph idx="1"/>
          </p:nvPr>
        </p:nvSpPr>
        <p:spPr/>
        <p:txBody>
          <a:bodyPr>
            <a:normAutofit/>
          </a:bodyPr>
          <a:lstStyle/>
          <a:p>
            <a:pPr algn="ctr"/>
            <a:endParaRPr lang="es-ES_tradnl" sz="2800" dirty="0" smtClean="0"/>
          </a:p>
          <a:p>
            <a:pPr algn="ctr"/>
            <a:endParaRPr lang="es-ES_tradnl" sz="2800" dirty="0"/>
          </a:p>
          <a:p>
            <a:pPr algn="ctr"/>
            <a:r>
              <a:rPr lang="es-ES_tradnl" sz="2800" dirty="0" smtClean="0"/>
              <a:t>PORQUE QUIERO USAR INTERNET Y DIAGNOSTICO</a:t>
            </a:r>
          </a:p>
          <a:p>
            <a:pPr algn="ctr"/>
            <a:r>
              <a:rPr lang="es-ES_tradnl" sz="2800" dirty="0" smtClean="0"/>
              <a:t>CONCEPTOS B</a:t>
            </a:r>
            <a:r>
              <a:rPr lang="es-ES" sz="2800" dirty="0" smtClean="0"/>
              <a:t>ÁSICOS</a:t>
            </a:r>
            <a:endParaRPr lang="es-ES_tradnl" sz="2800" dirty="0"/>
          </a:p>
        </p:txBody>
      </p:sp>
    </p:spTree>
    <p:extLst>
      <p:ext uri="{BB962C8B-B14F-4D97-AF65-F5344CB8AC3E}">
        <p14:creationId xmlns:p14="http://schemas.microsoft.com/office/powerpoint/2010/main" val="3996265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22860"/>
            <a:ext cx="9720072" cy="1499616"/>
          </a:xfrm>
        </p:spPr>
        <p:txBody>
          <a:bodyPr>
            <a:normAutofit/>
          </a:bodyPr>
          <a:lstStyle/>
          <a:p>
            <a:r>
              <a:rPr lang="es-ES_tradnl" sz="7200" dirty="0" smtClean="0">
                <a:solidFill>
                  <a:schemeClr val="accent2"/>
                </a:solidFill>
              </a:rPr>
              <a:t>ESCRITORIO</a:t>
            </a:r>
            <a:endParaRPr lang="es-ES_tradnl" sz="7200" dirty="0">
              <a:solidFill>
                <a:schemeClr val="accent2"/>
              </a:solidFill>
            </a:endParaRPr>
          </a:p>
        </p:txBody>
      </p:sp>
      <p:sp>
        <p:nvSpPr>
          <p:cNvPr id="5" name="Marcador de contenido 2"/>
          <p:cNvSpPr txBox="1">
            <a:spLocks/>
          </p:cNvSpPr>
          <p:nvPr/>
        </p:nvSpPr>
        <p:spPr>
          <a:xfrm>
            <a:off x="1790500" y="6226070"/>
            <a:ext cx="2046982"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800" b="1" dirty="0" smtClean="0">
                <a:solidFill>
                  <a:schemeClr val="accent2"/>
                </a:solidFill>
              </a:rPr>
              <a:t>BOTON DE INICIO</a:t>
            </a:r>
            <a:endParaRPr lang="es-ES" sz="1800" b="1" dirty="0" smtClean="0"/>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76144" y="676693"/>
            <a:ext cx="4182257" cy="5819355"/>
          </a:xfrm>
          <a:prstGeom prst="rect">
            <a:avLst/>
          </a:prstGeom>
        </p:spPr>
      </p:pic>
      <p:sp>
        <p:nvSpPr>
          <p:cNvPr id="6" name="Marcador de contenido 2"/>
          <p:cNvSpPr txBox="1">
            <a:spLocks/>
          </p:cNvSpPr>
          <p:nvPr/>
        </p:nvSpPr>
        <p:spPr>
          <a:xfrm>
            <a:off x="1146547" y="1356610"/>
            <a:ext cx="4043798" cy="3964899"/>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2400" dirty="0" smtClean="0">
                <a:solidFill>
                  <a:schemeClr val="accent2"/>
                </a:solidFill>
              </a:rPr>
              <a:t>NOS DESPLIEGA EL MENÚ DE OPCIONES, APLICACIONES  Y PROGRAMAS QUE PODEMOS ENCONTRAR EN NUESTRA COMPUTADORA.</a:t>
            </a:r>
          </a:p>
          <a:p>
            <a:r>
              <a:rPr lang="es-ES" sz="2400" dirty="0" smtClean="0"/>
              <a:t>AHÍ PODEMOS VER ÍCONOS COMO: CALCULADORA, CALENDARIO, REPRODUCTOR DE MUSICA Y VIDEO, PROGRAMAS COMO WORD Y EXCEL, FOTOS, CONFIGURACIÓN, ETC. </a:t>
            </a:r>
            <a:endParaRPr lang="es-ES" sz="2400" dirty="0">
              <a:solidFill>
                <a:schemeClr val="accent2"/>
              </a:solidFill>
            </a:endParaRPr>
          </a:p>
        </p:txBody>
      </p:sp>
      <p:cxnSp>
        <p:nvCxnSpPr>
          <p:cNvPr id="10" name="Conector recto de flecha 9"/>
          <p:cNvCxnSpPr/>
          <p:nvPr/>
        </p:nvCxnSpPr>
        <p:spPr>
          <a:xfrm flipH="1" flipV="1">
            <a:off x="2773180" y="5636302"/>
            <a:ext cx="14990" cy="57477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a:off x="3837482" y="6376128"/>
            <a:ext cx="1903751"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88892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22860"/>
            <a:ext cx="9720072" cy="1499616"/>
          </a:xfrm>
        </p:spPr>
        <p:txBody>
          <a:bodyPr>
            <a:normAutofit/>
          </a:bodyPr>
          <a:lstStyle/>
          <a:p>
            <a:r>
              <a:rPr lang="es-ES_tradnl" sz="7200" dirty="0" smtClean="0">
                <a:solidFill>
                  <a:schemeClr val="accent2"/>
                </a:solidFill>
              </a:rPr>
              <a:t>ESCRITORIO</a:t>
            </a:r>
            <a:endParaRPr lang="es-ES_tradnl" sz="7200" dirty="0">
              <a:solidFill>
                <a:schemeClr val="accent2"/>
              </a:solidFill>
            </a:endParaRPr>
          </a:p>
        </p:txBody>
      </p:sp>
      <p:pic>
        <p:nvPicPr>
          <p:cNvPr id="3" name="Imagen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84164" y="1327949"/>
            <a:ext cx="5505192" cy="5019292"/>
          </a:xfrm>
          <a:prstGeom prst="rect">
            <a:avLst/>
          </a:prstGeom>
        </p:spPr>
      </p:pic>
      <p:sp>
        <p:nvSpPr>
          <p:cNvPr id="5" name="Marcador de contenido 2"/>
          <p:cNvSpPr txBox="1">
            <a:spLocks/>
          </p:cNvSpPr>
          <p:nvPr/>
        </p:nvSpPr>
        <p:spPr>
          <a:xfrm>
            <a:off x="1024128" y="1476757"/>
            <a:ext cx="3892646" cy="3275126"/>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2400" dirty="0" smtClean="0"/>
              <a:t>TAMBIÉN, DEPENDIENDO LA EDICIÓN DE WINDOWS QUE SE ESTE UTILIZANDO, NOS PUEDE DESPLEGAR OTROS RECUADROS CON ACCESOS O ATAJOS A OTROS PROGRAMAS COMO CALENDARIO, MAPAS, MAIL, SKYPE, NOTICIAS, GOOGLE CHROME, ETC. </a:t>
            </a:r>
          </a:p>
        </p:txBody>
      </p:sp>
      <p:sp>
        <p:nvSpPr>
          <p:cNvPr id="6" name="Marcador de contenido 2"/>
          <p:cNvSpPr txBox="1">
            <a:spLocks/>
          </p:cNvSpPr>
          <p:nvPr/>
        </p:nvSpPr>
        <p:spPr>
          <a:xfrm>
            <a:off x="1794510" y="6211080"/>
            <a:ext cx="3319272"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b="1" dirty="0" smtClean="0">
                <a:solidFill>
                  <a:schemeClr val="accent2"/>
                </a:solidFill>
              </a:rPr>
              <a:t>BOTON DE INICIO</a:t>
            </a:r>
            <a:endParaRPr lang="es-ES" sz="1800" b="1" dirty="0" smtClean="0"/>
          </a:p>
        </p:txBody>
      </p:sp>
      <p:cxnSp>
        <p:nvCxnSpPr>
          <p:cNvPr id="7" name="Conector recto de flecha 6"/>
          <p:cNvCxnSpPr/>
          <p:nvPr/>
        </p:nvCxnSpPr>
        <p:spPr>
          <a:xfrm flipV="1">
            <a:off x="2788170" y="4631961"/>
            <a:ext cx="14991" cy="141407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p:cNvCxnSpPr/>
          <p:nvPr/>
        </p:nvCxnSpPr>
        <p:spPr>
          <a:xfrm>
            <a:off x="3837482" y="6376128"/>
            <a:ext cx="1903751"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p:nvPr/>
        </p:nvCxnSpPr>
        <p:spPr>
          <a:xfrm>
            <a:off x="5264046" y="2646075"/>
            <a:ext cx="2815652"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4021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0"/>
            <a:ext cx="9720072" cy="1499616"/>
          </a:xfrm>
        </p:spPr>
        <p:txBody>
          <a:bodyPr>
            <a:normAutofit/>
          </a:bodyPr>
          <a:lstStyle/>
          <a:p>
            <a:r>
              <a:rPr lang="es-ES_tradnl" sz="7200" dirty="0" smtClean="0">
                <a:solidFill>
                  <a:schemeClr val="accent2"/>
                </a:solidFill>
              </a:rPr>
              <a:t>NAVEGADOR</a:t>
            </a:r>
            <a:endParaRPr lang="es-ES_tradnl" sz="7200" dirty="0">
              <a:solidFill>
                <a:schemeClr val="accent2"/>
              </a:solidFill>
            </a:endParaRPr>
          </a:p>
        </p:txBody>
      </p:sp>
      <p:sp>
        <p:nvSpPr>
          <p:cNvPr id="5" name="Marcador de contenido 2"/>
          <p:cNvSpPr>
            <a:spLocks noGrp="1"/>
          </p:cNvSpPr>
          <p:nvPr>
            <p:ph idx="1"/>
          </p:nvPr>
        </p:nvSpPr>
        <p:spPr>
          <a:xfrm>
            <a:off x="1301714" y="1954529"/>
            <a:ext cx="9720073" cy="1687068"/>
          </a:xfrm>
        </p:spPr>
        <p:txBody>
          <a:bodyPr>
            <a:normAutofit/>
          </a:bodyPr>
          <a:lstStyle/>
          <a:p>
            <a:pPr algn="ctr"/>
            <a:r>
              <a:rPr lang="es-ES_tradnl" sz="2800" dirty="0" smtClean="0"/>
              <a:t>Un</a:t>
            </a:r>
            <a:r>
              <a:rPr lang="es-ES_tradnl" sz="2800" dirty="0"/>
              <a:t> navegador web (en inglés, web browser) es un software, aplicación o programa que permite el acceso a la Web, interpretando la información de distintos tipos de archivos y sitios web para que estos puedan ser visualizados.</a:t>
            </a:r>
          </a:p>
        </p:txBody>
      </p:sp>
      <p:pic>
        <p:nvPicPr>
          <p:cNvPr id="6" name="Imagen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24128" y="4096512"/>
            <a:ext cx="4229101" cy="2450123"/>
          </a:xfrm>
          <a:prstGeom prst="rect">
            <a:avLst/>
          </a:prstGeom>
        </p:spPr>
      </p:pic>
      <p:sp>
        <p:nvSpPr>
          <p:cNvPr id="8" name="Marcador de contenido 2"/>
          <p:cNvSpPr txBox="1">
            <a:spLocks/>
          </p:cNvSpPr>
          <p:nvPr/>
        </p:nvSpPr>
        <p:spPr>
          <a:xfrm>
            <a:off x="5430283" y="4096511"/>
            <a:ext cx="6164037" cy="2450123"/>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_tradnl" sz="2800" dirty="0" smtClean="0"/>
              <a:t>Existen diferentes navegadores como Explorer, Google Chrome, Firefox, entre otros.</a:t>
            </a:r>
          </a:p>
          <a:p>
            <a:pPr algn="ctr"/>
            <a:r>
              <a:rPr lang="es-ES_tradnl" sz="2800" dirty="0" smtClean="0"/>
              <a:t>Cada computadora puede tener uno distinto.</a:t>
            </a:r>
            <a:endParaRPr lang="es-ES_tradnl" sz="2800" dirty="0"/>
          </a:p>
        </p:txBody>
      </p:sp>
    </p:spTree>
    <p:extLst>
      <p:ext uri="{BB962C8B-B14F-4D97-AF65-F5344CB8AC3E}">
        <p14:creationId xmlns:p14="http://schemas.microsoft.com/office/powerpoint/2010/main" val="13235241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024128" y="0"/>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s-ES_tradnl" sz="7200" dirty="0" smtClean="0">
                <a:solidFill>
                  <a:schemeClr val="accent2"/>
                </a:solidFill>
              </a:rPr>
              <a:t>NAVEGADOR</a:t>
            </a:r>
            <a:endParaRPr lang="es-ES_tradnl" sz="7200" dirty="0">
              <a:solidFill>
                <a:schemeClr val="accent2"/>
              </a:solidFill>
            </a:endParaRPr>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91295" y="2249124"/>
            <a:ext cx="8185737" cy="2967453"/>
          </a:xfrm>
          <a:prstGeom prst="rect">
            <a:avLst/>
          </a:prstGeom>
        </p:spPr>
      </p:pic>
      <p:sp>
        <p:nvSpPr>
          <p:cNvPr id="6" name="Marcador de contenido 2"/>
          <p:cNvSpPr txBox="1">
            <a:spLocks/>
          </p:cNvSpPr>
          <p:nvPr/>
        </p:nvSpPr>
        <p:spPr>
          <a:xfrm>
            <a:off x="5221374" y="674846"/>
            <a:ext cx="2393629"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b="1" dirty="0" smtClean="0"/>
              <a:t>PÁGINA DE INTERNET</a:t>
            </a:r>
          </a:p>
        </p:txBody>
      </p:sp>
      <p:sp>
        <p:nvSpPr>
          <p:cNvPr id="7" name="Marcador de contenido 2"/>
          <p:cNvSpPr txBox="1">
            <a:spLocks/>
          </p:cNvSpPr>
          <p:nvPr/>
        </p:nvSpPr>
        <p:spPr>
          <a:xfrm>
            <a:off x="6303164" y="1274607"/>
            <a:ext cx="1311839"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smtClean="0">
                <a:solidFill>
                  <a:schemeClr val="accent2"/>
                </a:solidFill>
              </a:rPr>
              <a:t>MINIMIZAR</a:t>
            </a:r>
            <a:endParaRPr lang="es-ES" sz="1800" dirty="0" smtClean="0"/>
          </a:p>
        </p:txBody>
      </p:sp>
      <p:sp>
        <p:nvSpPr>
          <p:cNvPr id="8" name="Marcador de contenido 2"/>
          <p:cNvSpPr txBox="1">
            <a:spLocks/>
          </p:cNvSpPr>
          <p:nvPr/>
        </p:nvSpPr>
        <p:spPr>
          <a:xfrm>
            <a:off x="8032655" y="1230532"/>
            <a:ext cx="1650992" cy="749511"/>
          </a:xfrm>
          <a:prstGeom prst="rect">
            <a:avLst/>
          </a:prstGeom>
        </p:spPr>
        <p:txBody>
          <a:bodyPr vert="horz" lIns="45720" tIns="45720" rIns="4572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800" dirty="0" smtClean="0">
                <a:solidFill>
                  <a:schemeClr val="accent2"/>
                </a:solidFill>
              </a:rPr>
              <a:t>MAXIMIZAR O PERSONALIZAR TAMAÑO</a:t>
            </a:r>
            <a:endParaRPr lang="es-ES" sz="1800" dirty="0" smtClean="0"/>
          </a:p>
        </p:txBody>
      </p:sp>
      <p:sp>
        <p:nvSpPr>
          <p:cNvPr id="9" name="Marcador de contenido 2"/>
          <p:cNvSpPr txBox="1">
            <a:spLocks/>
          </p:cNvSpPr>
          <p:nvPr/>
        </p:nvSpPr>
        <p:spPr>
          <a:xfrm>
            <a:off x="9636602" y="1274607"/>
            <a:ext cx="1311839"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800" smtClean="0">
                <a:solidFill>
                  <a:schemeClr val="accent2"/>
                </a:solidFill>
              </a:rPr>
              <a:t>CERRAR</a:t>
            </a:r>
            <a:endParaRPr lang="es-ES" sz="1800" dirty="0" smtClean="0"/>
          </a:p>
        </p:txBody>
      </p:sp>
      <p:sp>
        <p:nvSpPr>
          <p:cNvPr id="10" name="Marcador de contenido 2"/>
          <p:cNvSpPr txBox="1">
            <a:spLocks/>
          </p:cNvSpPr>
          <p:nvPr/>
        </p:nvSpPr>
        <p:spPr>
          <a:xfrm>
            <a:off x="10088280" y="3195847"/>
            <a:ext cx="1738959" cy="70159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dirty="0" smtClean="0">
                <a:solidFill>
                  <a:schemeClr val="accent2"/>
                </a:solidFill>
              </a:rPr>
              <a:t>BUSCADOR DE GOOGLE</a:t>
            </a:r>
            <a:endParaRPr lang="es-ES" sz="1800" dirty="0" smtClean="0"/>
          </a:p>
        </p:txBody>
      </p:sp>
      <p:sp>
        <p:nvSpPr>
          <p:cNvPr id="11" name="Marcador de contenido 2"/>
          <p:cNvSpPr txBox="1">
            <a:spLocks/>
          </p:cNvSpPr>
          <p:nvPr/>
        </p:nvSpPr>
        <p:spPr>
          <a:xfrm>
            <a:off x="1791295" y="1649360"/>
            <a:ext cx="1311839"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dirty="0" smtClean="0">
                <a:solidFill>
                  <a:schemeClr val="accent2"/>
                </a:solidFill>
              </a:rPr>
              <a:t>PESTAÑA</a:t>
            </a:r>
            <a:endParaRPr lang="es-ES" sz="1800" dirty="0" smtClean="0"/>
          </a:p>
        </p:txBody>
      </p:sp>
      <p:sp>
        <p:nvSpPr>
          <p:cNvPr id="12" name="Marcador de contenido 2"/>
          <p:cNvSpPr txBox="1">
            <a:spLocks/>
          </p:cNvSpPr>
          <p:nvPr/>
        </p:nvSpPr>
        <p:spPr>
          <a:xfrm>
            <a:off x="3790025" y="1649361"/>
            <a:ext cx="1996177"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dirty="0" smtClean="0">
                <a:solidFill>
                  <a:schemeClr val="accent2"/>
                </a:solidFill>
              </a:rPr>
              <a:t>PESTAÑA NUEVA</a:t>
            </a:r>
            <a:endParaRPr lang="es-ES" sz="1800" dirty="0" smtClean="0"/>
          </a:p>
        </p:txBody>
      </p:sp>
      <p:sp>
        <p:nvSpPr>
          <p:cNvPr id="13" name="Marcador de contenido 2"/>
          <p:cNvSpPr txBox="1">
            <a:spLocks/>
          </p:cNvSpPr>
          <p:nvPr/>
        </p:nvSpPr>
        <p:spPr>
          <a:xfrm>
            <a:off x="362911" y="2476317"/>
            <a:ext cx="1311839" cy="450015"/>
          </a:xfrm>
          <a:prstGeom prst="rect">
            <a:avLst/>
          </a:prstGeom>
        </p:spPr>
        <p:txBody>
          <a:bodyPr vert="horz" lIns="45720" tIns="45720" rIns="45720" bIns="45720" rtlCol="0">
            <a:normAutofit fontScale="8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dirty="0" smtClean="0">
                <a:solidFill>
                  <a:schemeClr val="accent2"/>
                </a:solidFill>
              </a:rPr>
              <a:t>ADELANTE Y ATRAS</a:t>
            </a:r>
            <a:endParaRPr lang="es-ES" sz="1800" dirty="0" smtClean="0"/>
          </a:p>
        </p:txBody>
      </p:sp>
      <p:sp>
        <p:nvSpPr>
          <p:cNvPr id="15" name="Marcador de contenido 2"/>
          <p:cNvSpPr txBox="1">
            <a:spLocks/>
          </p:cNvSpPr>
          <p:nvPr/>
        </p:nvSpPr>
        <p:spPr>
          <a:xfrm>
            <a:off x="362911" y="3465361"/>
            <a:ext cx="1311839" cy="821826"/>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dirty="0" smtClean="0">
                <a:solidFill>
                  <a:schemeClr val="accent2"/>
                </a:solidFill>
              </a:rPr>
              <a:t>REFRESCAR o RENOVAR PÁGINA</a:t>
            </a:r>
            <a:endParaRPr lang="es-ES" sz="1800" dirty="0" smtClean="0"/>
          </a:p>
        </p:txBody>
      </p:sp>
      <p:sp>
        <p:nvSpPr>
          <p:cNvPr id="16" name="Marcador de contenido 2"/>
          <p:cNvSpPr txBox="1">
            <a:spLocks/>
          </p:cNvSpPr>
          <p:nvPr/>
        </p:nvSpPr>
        <p:spPr>
          <a:xfrm>
            <a:off x="2179220" y="5759162"/>
            <a:ext cx="2182918" cy="450015"/>
          </a:xfrm>
          <a:prstGeom prst="rect">
            <a:avLst/>
          </a:prstGeom>
        </p:spPr>
        <p:txBody>
          <a:bodyPr vert="horz" lIns="45720" tIns="45720" rIns="45720" bIns="45720" rtlCol="0">
            <a:normAutofit fontScale="8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dirty="0" smtClean="0">
                <a:solidFill>
                  <a:schemeClr val="accent2"/>
                </a:solidFill>
              </a:rPr>
              <a:t>BARRA DE DIRECCIONES o BARRA BUSCADORA</a:t>
            </a:r>
            <a:endParaRPr lang="es-ES" sz="1800" dirty="0" smtClean="0"/>
          </a:p>
        </p:txBody>
      </p:sp>
      <p:cxnSp>
        <p:nvCxnSpPr>
          <p:cNvPr id="18" name="Conector recto de flecha 17"/>
          <p:cNvCxnSpPr/>
          <p:nvPr/>
        </p:nvCxnSpPr>
        <p:spPr>
          <a:xfrm flipV="1">
            <a:off x="3327816" y="2683239"/>
            <a:ext cx="0" cy="2773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p:nvPr/>
        </p:nvCxnSpPr>
        <p:spPr>
          <a:xfrm>
            <a:off x="7060367" y="1649360"/>
            <a:ext cx="2203554" cy="5997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a:off x="9383843" y="1799707"/>
            <a:ext cx="134911" cy="3741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p:nvPr/>
        </p:nvCxnSpPr>
        <p:spPr>
          <a:xfrm flipH="1">
            <a:off x="9863528" y="1799707"/>
            <a:ext cx="524656" cy="4494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p:nvPr/>
        </p:nvCxnSpPr>
        <p:spPr>
          <a:xfrm>
            <a:off x="1558977" y="2683239"/>
            <a:ext cx="23231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a:xfrm flipV="1">
            <a:off x="1674750" y="2683239"/>
            <a:ext cx="618745" cy="14240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p:nvPr/>
        </p:nvCxnSpPr>
        <p:spPr>
          <a:xfrm>
            <a:off x="2683239" y="2024117"/>
            <a:ext cx="0" cy="452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p:cNvCxnSpPr/>
          <p:nvPr/>
        </p:nvCxnSpPr>
        <p:spPr>
          <a:xfrm>
            <a:off x="5366479" y="2024117"/>
            <a:ext cx="284813" cy="3002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38307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solidFill>
                  <a:schemeClr val="accent2"/>
                </a:solidFill>
              </a:rPr>
              <a:t>SESI</a:t>
            </a:r>
            <a:r>
              <a:rPr lang="es-ES" dirty="0" smtClean="0">
                <a:solidFill>
                  <a:schemeClr val="accent2"/>
                </a:solidFill>
              </a:rPr>
              <a:t>ÓN 4</a:t>
            </a:r>
            <a:endParaRPr lang="es-ES_tradnl" dirty="0">
              <a:solidFill>
                <a:schemeClr val="accent2"/>
              </a:solidFill>
            </a:endParaRPr>
          </a:p>
        </p:txBody>
      </p:sp>
      <p:sp>
        <p:nvSpPr>
          <p:cNvPr id="3" name="Marcador de contenido 2"/>
          <p:cNvSpPr>
            <a:spLocks noGrp="1"/>
          </p:cNvSpPr>
          <p:nvPr>
            <p:ph idx="1"/>
          </p:nvPr>
        </p:nvSpPr>
        <p:spPr/>
        <p:txBody>
          <a:bodyPr>
            <a:normAutofit/>
          </a:bodyPr>
          <a:lstStyle/>
          <a:p>
            <a:pPr algn="ctr"/>
            <a:endParaRPr lang="es-ES_tradnl" sz="2800" dirty="0" smtClean="0"/>
          </a:p>
          <a:p>
            <a:pPr algn="ctr"/>
            <a:endParaRPr lang="es-ES_tradnl" sz="2800" dirty="0"/>
          </a:p>
          <a:p>
            <a:pPr algn="ctr"/>
            <a:r>
              <a:rPr lang="es-MX" sz="2800" dirty="0" smtClean="0"/>
              <a:t>GOOGLE Y FACEBOOK</a:t>
            </a:r>
            <a:endParaRPr lang="es-ES_tradnl" sz="2800" dirty="0"/>
          </a:p>
        </p:txBody>
      </p:sp>
    </p:spTree>
    <p:extLst>
      <p:ext uri="{BB962C8B-B14F-4D97-AF65-F5344CB8AC3E}">
        <p14:creationId xmlns:p14="http://schemas.microsoft.com/office/powerpoint/2010/main" val="7579675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402197" y="1688123"/>
            <a:ext cx="9720073" cy="4023360"/>
          </a:xfrm>
        </p:spPr>
        <p:txBody>
          <a:bodyPr>
            <a:normAutofit/>
          </a:bodyPr>
          <a:lstStyle/>
          <a:p>
            <a:r>
              <a:rPr lang="es-MX" sz="2800" dirty="0" smtClean="0"/>
              <a:t>1. ABRIR UNA PÁGINA WEB DE GOOGLE CHROME</a:t>
            </a:r>
          </a:p>
          <a:p>
            <a:r>
              <a:rPr lang="es-MX" sz="2800" dirty="0" smtClean="0"/>
              <a:t>2. EN UNA PESTAÑA ABRIR GMAIL</a:t>
            </a:r>
          </a:p>
          <a:p>
            <a:r>
              <a:rPr lang="es-MX" sz="2800" dirty="0" smtClean="0"/>
              <a:t>3. EN OTRA PESTAÑA ABRIR FACEBOOK</a:t>
            </a:r>
          </a:p>
          <a:p>
            <a:r>
              <a:rPr lang="es-MX" sz="2800" dirty="0" smtClean="0"/>
              <a:t>4. EN OTRA PESTAÑA ABRIR YOUTUBE</a:t>
            </a:r>
          </a:p>
          <a:p>
            <a:r>
              <a:rPr lang="es-MX" sz="2800" dirty="0" smtClean="0"/>
              <a:t>5. EN OTRA PESTAÑA ABRIR GOOGLE</a:t>
            </a:r>
          </a:p>
          <a:p>
            <a:r>
              <a:rPr lang="es-MX" sz="2800" dirty="0" smtClean="0"/>
              <a:t>6. REGRESAR A LA PESTAÑA DE GMAIL Y REVISAR EL CORREO QUE LES ENVIÉ</a:t>
            </a:r>
            <a:endParaRPr lang="es-MX" sz="2800" dirty="0"/>
          </a:p>
        </p:txBody>
      </p:sp>
    </p:spTree>
    <p:extLst>
      <p:ext uri="{BB962C8B-B14F-4D97-AF65-F5344CB8AC3E}">
        <p14:creationId xmlns:p14="http://schemas.microsoft.com/office/powerpoint/2010/main" val="19829900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024128" y="0"/>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s-ES_tradnl" sz="7200" dirty="0" smtClean="0">
                <a:solidFill>
                  <a:schemeClr val="accent2"/>
                </a:solidFill>
              </a:rPr>
              <a:t>NAVEGADOR</a:t>
            </a:r>
            <a:endParaRPr lang="es-ES_tradnl" sz="7200" dirty="0">
              <a:solidFill>
                <a:schemeClr val="accent2"/>
              </a:solidFill>
            </a:endParaRPr>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91295" y="2249124"/>
            <a:ext cx="8185737" cy="2967453"/>
          </a:xfrm>
          <a:prstGeom prst="rect">
            <a:avLst/>
          </a:prstGeom>
        </p:spPr>
      </p:pic>
      <p:sp>
        <p:nvSpPr>
          <p:cNvPr id="6" name="Marcador de contenido 2"/>
          <p:cNvSpPr txBox="1">
            <a:spLocks/>
          </p:cNvSpPr>
          <p:nvPr/>
        </p:nvSpPr>
        <p:spPr>
          <a:xfrm>
            <a:off x="5221374" y="674846"/>
            <a:ext cx="2393629"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b="1" dirty="0" smtClean="0"/>
              <a:t>PÁGINA DE INTERNET</a:t>
            </a:r>
          </a:p>
        </p:txBody>
      </p:sp>
      <p:sp>
        <p:nvSpPr>
          <p:cNvPr id="7" name="Marcador de contenido 2"/>
          <p:cNvSpPr txBox="1">
            <a:spLocks/>
          </p:cNvSpPr>
          <p:nvPr/>
        </p:nvSpPr>
        <p:spPr>
          <a:xfrm>
            <a:off x="6303164" y="1274607"/>
            <a:ext cx="1311839"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smtClean="0">
                <a:solidFill>
                  <a:schemeClr val="accent2"/>
                </a:solidFill>
              </a:rPr>
              <a:t>MINIMIZAR</a:t>
            </a:r>
            <a:endParaRPr lang="es-ES" sz="1800" dirty="0" smtClean="0"/>
          </a:p>
        </p:txBody>
      </p:sp>
      <p:sp>
        <p:nvSpPr>
          <p:cNvPr id="8" name="Marcador de contenido 2"/>
          <p:cNvSpPr txBox="1">
            <a:spLocks/>
          </p:cNvSpPr>
          <p:nvPr/>
        </p:nvSpPr>
        <p:spPr>
          <a:xfrm>
            <a:off x="9117188" y="1417521"/>
            <a:ext cx="401566" cy="34434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800" smtClean="0">
                <a:solidFill>
                  <a:schemeClr val="accent2"/>
                </a:solidFill>
              </a:rPr>
              <a:t>?</a:t>
            </a:r>
            <a:endParaRPr lang="es-ES" sz="1800" dirty="0" smtClean="0">
              <a:solidFill>
                <a:schemeClr val="accent2"/>
              </a:solidFill>
            </a:endParaRPr>
          </a:p>
        </p:txBody>
      </p:sp>
      <p:sp>
        <p:nvSpPr>
          <p:cNvPr id="9" name="Marcador de contenido 2"/>
          <p:cNvSpPr txBox="1">
            <a:spLocks/>
          </p:cNvSpPr>
          <p:nvPr/>
        </p:nvSpPr>
        <p:spPr>
          <a:xfrm>
            <a:off x="9636602" y="1274607"/>
            <a:ext cx="1311839"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800" smtClean="0">
                <a:solidFill>
                  <a:schemeClr val="accent2"/>
                </a:solidFill>
              </a:rPr>
              <a:t>CERRAR</a:t>
            </a:r>
            <a:endParaRPr lang="es-ES" sz="1800" dirty="0" smtClean="0"/>
          </a:p>
        </p:txBody>
      </p:sp>
      <p:sp>
        <p:nvSpPr>
          <p:cNvPr id="10" name="Marcador de contenido 2"/>
          <p:cNvSpPr txBox="1">
            <a:spLocks/>
          </p:cNvSpPr>
          <p:nvPr/>
        </p:nvSpPr>
        <p:spPr>
          <a:xfrm>
            <a:off x="10088280" y="3195847"/>
            <a:ext cx="1738959" cy="70159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dirty="0" smtClean="0">
                <a:solidFill>
                  <a:schemeClr val="accent2"/>
                </a:solidFill>
              </a:rPr>
              <a:t>BUSCADOR DE GOOGLE</a:t>
            </a:r>
            <a:endParaRPr lang="es-ES" sz="1800" dirty="0" smtClean="0"/>
          </a:p>
        </p:txBody>
      </p:sp>
      <p:sp>
        <p:nvSpPr>
          <p:cNvPr id="11" name="Marcador de contenido 2"/>
          <p:cNvSpPr txBox="1">
            <a:spLocks/>
          </p:cNvSpPr>
          <p:nvPr/>
        </p:nvSpPr>
        <p:spPr>
          <a:xfrm>
            <a:off x="1791295" y="1649360"/>
            <a:ext cx="1311839"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dirty="0" smtClean="0">
                <a:solidFill>
                  <a:schemeClr val="accent2"/>
                </a:solidFill>
              </a:rPr>
              <a:t>PESTAÑA</a:t>
            </a:r>
            <a:endParaRPr lang="es-ES" sz="1800" dirty="0" smtClean="0"/>
          </a:p>
        </p:txBody>
      </p:sp>
      <p:sp>
        <p:nvSpPr>
          <p:cNvPr id="12" name="Marcador de contenido 2"/>
          <p:cNvSpPr txBox="1">
            <a:spLocks/>
          </p:cNvSpPr>
          <p:nvPr/>
        </p:nvSpPr>
        <p:spPr>
          <a:xfrm>
            <a:off x="5064223" y="1664568"/>
            <a:ext cx="419723"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r"/>
            <a:r>
              <a:rPr lang="es-ES" sz="1800" smtClean="0">
                <a:solidFill>
                  <a:schemeClr val="accent2"/>
                </a:solidFill>
              </a:rPr>
              <a:t>?</a:t>
            </a:r>
            <a:endParaRPr lang="es-ES" sz="1800" dirty="0" smtClean="0"/>
          </a:p>
        </p:txBody>
      </p:sp>
      <p:cxnSp>
        <p:nvCxnSpPr>
          <p:cNvPr id="18" name="Conector recto de flecha 17"/>
          <p:cNvCxnSpPr/>
          <p:nvPr/>
        </p:nvCxnSpPr>
        <p:spPr>
          <a:xfrm flipV="1">
            <a:off x="3327816" y="2683239"/>
            <a:ext cx="0" cy="2773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p:nvPr/>
        </p:nvCxnSpPr>
        <p:spPr>
          <a:xfrm>
            <a:off x="7060367" y="1649360"/>
            <a:ext cx="2203554" cy="5997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a:off x="9383843" y="1799707"/>
            <a:ext cx="134911" cy="3741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p:nvPr/>
        </p:nvCxnSpPr>
        <p:spPr>
          <a:xfrm flipH="1">
            <a:off x="9863528" y="1799707"/>
            <a:ext cx="524656" cy="4494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p:nvPr/>
        </p:nvCxnSpPr>
        <p:spPr>
          <a:xfrm>
            <a:off x="1558977" y="2683239"/>
            <a:ext cx="23231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a:xfrm flipV="1">
            <a:off x="1674750" y="2683239"/>
            <a:ext cx="618745" cy="14240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p:nvPr/>
        </p:nvCxnSpPr>
        <p:spPr>
          <a:xfrm>
            <a:off x="2683239" y="1944605"/>
            <a:ext cx="0" cy="452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p:cNvCxnSpPr/>
          <p:nvPr/>
        </p:nvCxnSpPr>
        <p:spPr>
          <a:xfrm>
            <a:off x="5366479" y="2024117"/>
            <a:ext cx="284813" cy="3002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Marcador de contenido 2"/>
          <p:cNvSpPr txBox="1">
            <a:spLocks/>
          </p:cNvSpPr>
          <p:nvPr/>
        </p:nvSpPr>
        <p:spPr>
          <a:xfrm>
            <a:off x="1044994" y="2466365"/>
            <a:ext cx="419723"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r"/>
            <a:r>
              <a:rPr lang="es-ES" sz="1800" smtClean="0">
                <a:solidFill>
                  <a:schemeClr val="accent2"/>
                </a:solidFill>
              </a:rPr>
              <a:t>?</a:t>
            </a:r>
            <a:endParaRPr lang="es-ES" sz="1800" dirty="0" smtClean="0"/>
          </a:p>
        </p:txBody>
      </p:sp>
      <p:sp>
        <p:nvSpPr>
          <p:cNvPr id="25" name="Marcador de contenido 2"/>
          <p:cNvSpPr txBox="1">
            <a:spLocks/>
          </p:cNvSpPr>
          <p:nvPr/>
        </p:nvSpPr>
        <p:spPr>
          <a:xfrm>
            <a:off x="1208283" y="3897443"/>
            <a:ext cx="419723"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r"/>
            <a:r>
              <a:rPr lang="es-ES" sz="1800" smtClean="0">
                <a:solidFill>
                  <a:schemeClr val="accent2"/>
                </a:solidFill>
              </a:rPr>
              <a:t>?</a:t>
            </a:r>
            <a:endParaRPr lang="es-ES" sz="1800" dirty="0" smtClean="0"/>
          </a:p>
        </p:txBody>
      </p:sp>
      <p:sp>
        <p:nvSpPr>
          <p:cNvPr id="27" name="Marcador de contenido 2"/>
          <p:cNvSpPr txBox="1">
            <a:spLocks/>
          </p:cNvSpPr>
          <p:nvPr/>
        </p:nvSpPr>
        <p:spPr>
          <a:xfrm>
            <a:off x="3016996" y="5460502"/>
            <a:ext cx="419723"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r"/>
            <a:r>
              <a:rPr lang="es-ES" sz="1800" dirty="0" smtClean="0">
                <a:solidFill>
                  <a:schemeClr val="accent2"/>
                </a:solidFill>
              </a:rPr>
              <a:t>?</a:t>
            </a:r>
            <a:endParaRPr lang="es-ES" sz="1800" dirty="0" smtClean="0"/>
          </a:p>
        </p:txBody>
      </p:sp>
    </p:spTree>
    <p:extLst>
      <p:ext uri="{BB962C8B-B14F-4D97-AF65-F5344CB8AC3E}">
        <p14:creationId xmlns:p14="http://schemas.microsoft.com/office/powerpoint/2010/main" val="14521721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24128" y="0"/>
            <a:ext cx="9720072" cy="1499616"/>
          </a:xfrm>
        </p:spPr>
        <p:txBody>
          <a:bodyPr>
            <a:normAutofit/>
          </a:bodyPr>
          <a:lstStyle/>
          <a:p>
            <a:r>
              <a:rPr lang="es-ES_tradnl" sz="7200" dirty="0" smtClean="0">
                <a:solidFill>
                  <a:schemeClr val="accent2"/>
                </a:solidFill>
              </a:rPr>
              <a:t>BARRA DE DIRECCIONES</a:t>
            </a:r>
            <a:endParaRPr lang="es-ES_tradnl" sz="7200" dirty="0">
              <a:solidFill>
                <a:schemeClr val="accent2"/>
              </a:solidFill>
            </a:endParaRPr>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44982" y="2313175"/>
            <a:ext cx="4228572" cy="1532921"/>
          </a:xfrm>
          <a:prstGeom prst="rect">
            <a:avLst/>
          </a:prstGeom>
        </p:spPr>
      </p:pic>
      <p:sp>
        <p:nvSpPr>
          <p:cNvPr id="6" name="Marcador de contenido 2"/>
          <p:cNvSpPr>
            <a:spLocks noGrp="1"/>
          </p:cNvSpPr>
          <p:nvPr>
            <p:ph idx="1"/>
          </p:nvPr>
        </p:nvSpPr>
        <p:spPr>
          <a:xfrm>
            <a:off x="1024128" y="1533006"/>
            <a:ext cx="6410993" cy="5324994"/>
          </a:xfrm>
        </p:spPr>
        <p:txBody>
          <a:bodyPr>
            <a:normAutofit/>
          </a:bodyPr>
          <a:lstStyle/>
          <a:p>
            <a:pPr algn="just"/>
            <a:r>
              <a:rPr lang="es-ES_tradnl" sz="2000" dirty="0" err="1" smtClean="0"/>
              <a:t>Aqu</a:t>
            </a:r>
            <a:r>
              <a:rPr lang="es-ES" sz="2000" dirty="0" smtClean="0"/>
              <a:t>í escribirás la dirección de la página web a la que quieras dirigirte.</a:t>
            </a:r>
          </a:p>
          <a:p>
            <a:pPr algn="just"/>
            <a:r>
              <a:rPr lang="es-ES_tradnl" sz="2000" dirty="0" smtClean="0"/>
              <a:t>Los sitios web suelen tener las siguientes terminaciones: .</a:t>
            </a:r>
            <a:r>
              <a:rPr lang="es-ES_tradnl" sz="2000" dirty="0" err="1" smtClean="0"/>
              <a:t>com</a:t>
            </a:r>
            <a:r>
              <a:rPr lang="es-ES_tradnl" sz="2000" dirty="0" smtClean="0"/>
              <a:t>, </a:t>
            </a:r>
            <a:r>
              <a:rPr lang="es-ES_tradnl" sz="2000" dirty="0" err="1" smtClean="0"/>
              <a:t>.net</a:t>
            </a:r>
            <a:r>
              <a:rPr lang="es-ES_tradnl" sz="2000" dirty="0" smtClean="0"/>
              <a:t>, .</a:t>
            </a:r>
            <a:r>
              <a:rPr lang="es-ES_tradnl" sz="2000" dirty="0" err="1" smtClean="0"/>
              <a:t>gob</a:t>
            </a:r>
            <a:r>
              <a:rPr lang="es-ES_tradnl" sz="2000" dirty="0" smtClean="0"/>
              <a:t>, .</a:t>
            </a:r>
            <a:r>
              <a:rPr lang="es-ES_tradnl" sz="2000" dirty="0" err="1" smtClean="0"/>
              <a:t>org</a:t>
            </a:r>
            <a:r>
              <a:rPr lang="es-ES_tradnl" sz="2000" dirty="0" smtClean="0"/>
              <a:t>, .mx. Estos llegan a variar dependiendo el tipo de empresa, giro, </a:t>
            </a:r>
            <a:r>
              <a:rPr lang="es-ES_tradnl" sz="2000" dirty="0" err="1" smtClean="0"/>
              <a:t>pa</a:t>
            </a:r>
            <a:r>
              <a:rPr lang="es-ES" sz="2000" dirty="0" err="1" smtClean="0"/>
              <a:t>ís</a:t>
            </a:r>
            <a:r>
              <a:rPr lang="es-ES" sz="2000" dirty="0" smtClean="0"/>
              <a:t> o </a:t>
            </a:r>
            <a:r>
              <a:rPr lang="es-ES_tradnl" sz="2000" dirty="0" smtClean="0"/>
              <a:t>servicio.</a:t>
            </a:r>
          </a:p>
          <a:p>
            <a:pPr algn="just"/>
            <a:r>
              <a:rPr lang="es-ES_tradnl" sz="2000" dirty="0" smtClean="0"/>
              <a:t>Ejemplos:</a:t>
            </a:r>
          </a:p>
          <a:p>
            <a:pPr algn="just"/>
            <a:r>
              <a:rPr lang="es-ES_tradnl" sz="2000" dirty="0" smtClean="0"/>
              <a:t>.</a:t>
            </a:r>
            <a:r>
              <a:rPr lang="es-ES_tradnl" sz="2000" dirty="0" err="1" smtClean="0"/>
              <a:t>com</a:t>
            </a:r>
            <a:r>
              <a:rPr lang="es-ES_tradnl" sz="2000" dirty="0" smtClean="0"/>
              <a:t> </a:t>
            </a:r>
            <a:r>
              <a:rPr lang="es-ES_tradnl" sz="2000" dirty="0"/>
              <a:t>= </a:t>
            </a:r>
            <a:r>
              <a:rPr lang="es-ES_tradnl" sz="2000" dirty="0" smtClean="0"/>
              <a:t>Se </a:t>
            </a:r>
            <a:r>
              <a:rPr lang="es-ES_tradnl" sz="2000" dirty="0"/>
              <a:t>refiere a "Company" o bien empresa. En general, se refiere a cualquier sitio web con actividad comercial</a:t>
            </a:r>
            <a:r>
              <a:rPr lang="es-ES_tradnl" sz="2000" dirty="0" smtClean="0"/>
              <a:t>.</a:t>
            </a:r>
          </a:p>
          <a:p>
            <a:pPr algn="just"/>
            <a:r>
              <a:rPr lang="es-ES_tradnl" sz="2000" dirty="0" smtClean="0"/>
              <a:t>.</a:t>
            </a:r>
            <a:r>
              <a:rPr lang="es-ES_tradnl" sz="2000" dirty="0" err="1" smtClean="0"/>
              <a:t>org</a:t>
            </a:r>
            <a:r>
              <a:rPr lang="es-ES_tradnl" sz="2000" dirty="0" smtClean="0"/>
              <a:t> = </a:t>
            </a:r>
            <a:r>
              <a:rPr lang="es-ES_tradnl" sz="2000" dirty="0"/>
              <a:t>S</a:t>
            </a:r>
            <a:r>
              <a:rPr lang="es-ES_tradnl" sz="2000" dirty="0" smtClean="0"/>
              <a:t>e </a:t>
            </a:r>
            <a:r>
              <a:rPr lang="es-ES_tradnl" sz="2000" dirty="0"/>
              <a:t>refiere a "</a:t>
            </a:r>
            <a:r>
              <a:rPr lang="es-ES_tradnl" sz="2000" dirty="0" err="1"/>
              <a:t>organization</a:t>
            </a:r>
            <a:r>
              <a:rPr lang="es-ES_tradnl" sz="2000" dirty="0"/>
              <a:t>" o bien organización. En general se refiere a cualquier sitio web relacionado a instituciones, establecimientos </a:t>
            </a:r>
            <a:r>
              <a:rPr lang="es-ES_tradnl" sz="2000" dirty="0" err="1"/>
              <a:t>educ</a:t>
            </a:r>
            <a:r>
              <a:rPr lang="es-ES_tradnl" sz="2000" dirty="0"/>
              <a:t>! </a:t>
            </a:r>
            <a:r>
              <a:rPr lang="es-ES_tradnl" sz="2000" dirty="0" err="1"/>
              <a:t>acionales</a:t>
            </a:r>
            <a:r>
              <a:rPr lang="es-ES_tradnl" sz="2000" dirty="0"/>
              <a:t>, organizaciones sin fines </a:t>
            </a:r>
            <a:r>
              <a:rPr lang="es-ES_tradnl" sz="2000" dirty="0" smtClean="0"/>
              <a:t>de </a:t>
            </a:r>
            <a:r>
              <a:rPr lang="es-ES_tradnl" sz="2000" dirty="0"/>
              <a:t>lucro etc</a:t>
            </a:r>
            <a:r>
              <a:rPr lang="es-ES_tradnl" sz="2000" dirty="0" smtClean="0"/>
              <a:t>.</a:t>
            </a:r>
          </a:p>
          <a:p>
            <a:pPr algn="just"/>
            <a:r>
              <a:rPr lang="es-ES_tradnl" sz="2000" dirty="0" smtClean="0"/>
              <a:t>.mx = Se refiere a ”M</a:t>
            </a:r>
            <a:r>
              <a:rPr lang="es-ES" sz="2000" dirty="0" err="1" smtClean="0"/>
              <a:t>éxico</a:t>
            </a:r>
            <a:r>
              <a:rPr lang="es-ES_tradnl" sz="2000" dirty="0" smtClean="0"/>
              <a:t>". </a:t>
            </a:r>
            <a:r>
              <a:rPr lang="es-ES_tradnl" sz="2000" dirty="0"/>
              <a:t>Es una </a:t>
            </a:r>
            <a:r>
              <a:rPr lang="es-ES_tradnl" sz="2000" dirty="0" smtClean="0"/>
              <a:t>terminación para </a:t>
            </a:r>
            <a:r>
              <a:rPr lang="es-ES_tradnl" sz="2000" dirty="0"/>
              <a:t>sitios web relacionados a </a:t>
            </a:r>
            <a:r>
              <a:rPr lang="es-ES_tradnl" sz="2000" dirty="0" smtClean="0"/>
              <a:t>M</a:t>
            </a:r>
            <a:r>
              <a:rPr lang="es-ES" sz="2000" dirty="0" err="1" smtClean="0"/>
              <a:t>éxico</a:t>
            </a:r>
            <a:r>
              <a:rPr lang="es-ES" sz="2000" dirty="0" smtClean="0"/>
              <a:t>.</a:t>
            </a:r>
            <a:endParaRPr lang="es-ES_tradnl" sz="2000" dirty="0"/>
          </a:p>
        </p:txBody>
      </p:sp>
      <p:sp>
        <p:nvSpPr>
          <p:cNvPr id="7" name="Marcador de contenido 2"/>
          <p:cNvSpPr txBox="1">
            <a:spLocks/>
          </p:cNvSpPr>
          <p:nvPr/>
        </p:nvSpPr>
        <p:spPr>
          <a:xfrm>
            <a:off x="7993252" y="1080133"/>
            <a:ext cx="2182918" cy="450015"/>
          </a:xfrm>
          <a:prstGeom prst="rect">
            <a:avLst/>
          </a:prstGeom>
        </p:spPr>
        <p:txBody>
          <a:bodyPr vert="horz" lIns="45720" tIns="45720" rIns="45720" bIns="45720" rtlCol="0">
            <a:normAutofit fontScale="8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dirty="0" smtClean="0">
                <a:solidFill>
                  <a:schemeClr val="accent2"/>
                </a:solidFill>
              </a:rPr>
              <a:t>BARRA DE DIRECCIONES o BARRA BUSCADORA</a:t>
            </a:r>
            <a:endParaRPr lang="es-ES" sz="1800" dirty="0" smtClean="0"/>
          </a:p>
        </p:txBody>
      </p:sp>
      <p:cxnSp>
        <p:nvCxnSpPr>
          <p:cNvPr id="8" name="Conector recto de flecha 7"/>
          <p:cNvCxnSpPr/>
          <p:nvPr/>
        </p:nvCxnSpPr>
        <p:spPr>
          <a:xfrm>
            <a:off x="8214609" y="1591604"/>
            <a:ext cx="14991" cy="8368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Marcador de contenido 2"/>
          <p:cNvSpPr txBox="1">
            <a:spLocks/>
          </p:cNvSpPr>
          <p:nvPr/>
        </p:nvSpPr>
        <p:spPr>
          <a:xfrm>
            <a:off x="7943536" y="4659655"/>
            <a:ext cx="3631463" cy="242741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es-ES" sz="1800" b="1" dirty="0" smtClean="0">
                <a:solidFill>
                  <a:schemeClr val="accent2"/>
                </a:solidFill>
              </a:rPr>
              <a:t>Algunos buscadores, al empezar a escribirle el sitio que buscas, como ya lo habías escrito anteriormente, te lo predice y te lo escribe, ahí ya solo tendrás que seleccionarlo con </a:t>
            </a:r>
            <a:r>
              <a:rPr lang="es-ES" sz="1800" b="1" dirty="0" err="1" smtClean="0">
                <a:solidFill>
                  <a:schemeClr val="accent2"/>
                </a:solidFill>
              </a:rPr>
              <a:t>click</a:t>
            </a:r>
            <a:r>
              <a:rPr lang="es-ES" sz="1800" b="1" dirty="0" smtClean="0">
                <a:solidFill>
                  <a:schemeClr val="accent2"/>
                </a:solidFill>
              </a:rPr>
              <a:t> izquierdo y tecla entrar.</a:t>
            </a:r>
            <a:endParaRPr lang="es-ES_tradnl" sz="1800" b="1" dirty="0">
              <a:solidFill>
                <a:schemeClr val="accent2"/>
              </a:solidFill>
            </a:endParaRPr>
          </a:p>
        </p:txBody>
      </p:sp>
    </p:spTree>
    <p:extLst>
      <p:ext uri="{BB962C8B-B14F-4D97-AF65-F5344CB8AC3E}">
        <p14:creationId xmlns:p14="http://schemas.microsoft.com/office/powerpoint/2010/main" val="1918861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24128" y="0"/>
            <a:ext cx="9720072" cy="1499616"/>
          </a:xfrm>
        </p:spPr>
        <p:txBody>
          <a:bodyPr>
            <a:normAutofit/>
          </a:bodyPr>
          <a:lstStyle/>
          <a:p>
            <a:r>
              <a:rPr lang="es-ES_tradnl" sz="7200" dirty="0" smtClean="0">
                <a:solidFill>
                  <a:schemeClr val="accent2"/>
                </a:solidFill>
              </a:rPr>
              <a:t>GOOGLE</a:t>
            </a:r>
            <a:endParaRPr lang="es-ES_tradnl" sz="7200" dirty="0">
              <a:solidFill>
                <a:schemeClr val="accent2"/>
              </a:solidFill>
            </a:endParaRPr>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8380" y="1499616"/>
            <a:ext cx="5428834" cy="3237276"/>
          </a:xfrm>
          <a:prstGeom prst="rect">
            <a:avLst/>
          </a:prstGeom>
        </p:spPr>
      </p:pic>
      <p:sp>
        <p:nvSpPr>
          <p:cNvPr id="6" name="Marcador de contenido 2"/>
          <p:cNvSpPr>
            <a:spLocks noGrp="1"/>
          </p:cNvSpPr>
          <p:nvPr>
            <p:ph idx="1"/>
          </p:nvPr>
        </p:nvSpPr>
        <p:spPr>
          <a:xfrm>
            <a:off x="1024128" y="1533006"/>
            <a:ext cx="5204389" cy="5324994"/>
          </a:xfrm>
        </p:spPr>
        <p:txBody>
          <a:bodyPr>
            <a:normAutofit lnSpcReduction="10000"/>
          </a:bodyPr>
          <a:lstStyle/>
          <a:p>
            <a:pPr algn="just"/>
            <a:r>
              <a:rPr lang="es-ES" sz="2000" dirty="0" smtClean="0"/>
              <a:t>El buscador de GOOGLE te permite realizar y especificar el tipo de búsqueda que deseas.</a:t>
            </a:r>
          </a:p>
          <a:p>
            <a:pPr algn="just"/>
            <a:r>
              <a:rPr lang="es-ES" sz="2000" dirty="0" smtClean="0"/>
              <a:t>Ejemplo:</a:t>
            </a:r>
          </a:p>
          <a:p>
            <a:pPr algn="just"/>
            <a:r>
              <a:rPr lang="es-ES" sz="2000" dirty="0" smtClean="0"/>
              <a:t>¿Buscas orquídeas? Te da las siguientes opciones:</a:t>
            </a:r>
          </a:p>
          <a:p>
            <a:pPr algn="just"/>
            <a:r>
              <a:rPr lang="es-ES" sz="2000" dirty="0" smtClean="0">
                <a:solidFill>
                  <a:schemeClr val="accent2"/>
                </a:solidFill>
              </a:rPr>
              <a:t>TODO: </a:t>
            </a:r>
            <a:r>
              <a:rPr lang="es-ES" sz="2000" dirty="0" smtClean="0"/>
              <a:t>Te muestra todo lo relacionado a lo que estés buscando. Noticias, imágenes, información, videos, etc.</a:t>
            </a:r>
          </a:p>
          <a:p>
            <a:pPr algn="just"/>
            <a:r>
              <a:rPr lang="es-ES" sz="2000" dirty="0" smtClean="0">
                <a:solidFill>
                  <a:schemeClr val="accent2"/>
                </a:solidFill>
              </a:rPr>
              <a:t>IMÁGENES: </a:t>
            </a:r>
            <a:r>
              <a:rPr lang="es-ES" sz="2000" dirty="0" smtClean="0"/>
              <a:t>Te muestra únicamente imágenes.</a:t>
            </a:r>
          </a:p>
          <a:p>
            <a:pPr algn="just"/>
            <a:r>
              <a:rPr lang="es-ES" sz="2000" dirty="0" smtClean="0">
                <a:solidFill>
                  <a:schemeClr val="accent2"/>
                </a:solidFill>
              </a:rPr>
              <a:t>VIDEOS: </a:t>
            </a:r>
            <a:r>
              <a:rPr lang="es-ES" sz="2000" dirty="0" smtClean="0"/>
              <a:t>Te muestra videos relacionados a tu búsqueda. </a:t>
            </a:r>
          </a:p>
          <a:p>
            <a:pPr algn="just"/>
            <a:r>
              <a:rPr lang="es-ES" sz="2000" dirty="0" smtClean="0">
                <a:solidFill>
                  <a:schemeClr val="accent2"/>
                </a:solidFill>
              </a:rPr>
              <a:t>MAPAS: </a:t>
            </a:r>
            <a:r>
              <a:rPr lang="es-ES" sz="2000" dirty="0" smtClean="0"/>
              <a:t>Te muestra mapas referente a tu búsqueda.</a:t>
            </a:r>
          </a:p>
          <a:p>
            <a:pPr algn="just"/>
            <a:r>
              <a:rPr lang="es-ES" sz="2000" dirty="0" smtClean="0">
                <a:solidFill>
                  <a:schemeClr val="accent2"/>
                </a:solidFill>
              </a:rPr>
              <a:t>LIBROS: </a:t>
            </a:r>
            <a:r>
              <a:rPr lang="es-ES" sz="2000" dirty="0" smtClean="0"/>
              <a:t>Te muestra libros con información referente a tu búsqueda.</a:t>
            </a:r>
          </a:p>
          <a:p>
            <a:pPr algn="just"/>
            <a:r>
              <a:rPr lang="es-ES" sz="2000" dirty="0" smtClean="0"/>
              <a:t> </a:t>
            </a:r>
            <a:endParaRPr lang="es-ES_tradnl" sz="2000" dirty="0"/>
          </a:p>
        </p:txBody>
      </p:sp>
    </p:spTree>
    <p:extLst>
      <p:ext uri="{BB962C8B-B14F-4D97-AF65-F5344CB8AC3E}">
        <p14:creationId xmlns:p14="http://schemas.microsoft.com/office/powerpoint/2010/main" val="1315359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24128" y="0"/>
            <a:ext cx="9720072" cy="1499616"/>
          </a:xfrm>
        </p:spPr>
        <p:txBody>
          <a:bodyPr>
            <a:normAutofit/>
          </a:bodyPr>
          <a:lstStyle/>
          <a:p>
            <a:r>
              <a:rPr lang="es-ES_tradnl" sz="7200" dirty="0" smtClean="0">
                <a:solidFill>
                  <a:schemeClr val="accent2"/>
                </a:solidFill>
              </a:rPr>
              <a:t>GOOGLE</a:t>
            </a:r>
            <a:endParaRPr lang="es-ES_tradnl" sz="7200" dirty="0">
              <a:solidFill>
                <a:schemeClr val="accent2"/>
              </a:solidFill>
            </a:endParaRPr>
          </a:p>
        </p:txBody>
      </p:sp>
      <p:sp>
        <p:nvSpPr>
          <p:cNvPr id="6" name="Marcador de contenido 2"/>
          <p:cNvSpPr>
            <a:spLocks noGrp="1"/>
          </p:cNvSpPr>
          <p:nvPr>
            <p:ph idx="1"/>
          </p:nvPr>
        </p:nvSpPr>
        <p:spPr>
          <a:xfrm>
            <a:off x="1024128" y="1533006"/>
            <a:ext cx="5204389" cy="5324994"/>
          </a:xfrm>
        </p:spPr>
        <p:txBody>
          <a:bodyPr>
            <a:normAutofit lnSpcReduction="10000"/>
          </a:bodyPr>
          <a:lstStyle/>
          <a:p>
            <a:pPr algn="just"/>
            <a:r>
              <a:rPr lang="es-ES" sz="2000" dirty="0" smtClean="0"/>
              <a:t>También puedes encontrar la opción de </a:t>
            </a:r>
            <a:r>
              <a:rPr lang="es-ES" sz="2000" dirty="0" smtClean="0">
                <a:solidFill>
                  <a:schemeClr val="accent2"/>
                </a:solidFill>
              </a:rPr>
              <a:t>HERRAMIENTAS DE BÚSQUEDA, </a:t>
            </a:r>
            <a:r>
              <a:rPr lang="es-ES" sz="2000" dirty="0" smtClean="0"/>
              <a:t>en la cual podrás hacer aún más concreta y específica tu búsqueda, ya que te da las siguientes opciones:</a:t>
            </a:r>
          </a:p>
          <a:p>
            <a:pPr algn="just"/>
            <a:r>
              <a:rPr lang="es-ES" sz="2000" dirty="0" smtClean="0">
                <a:solidFill>
                  <a:schemeClr val="accent2"/>
                </a:solidFill>
              </a:rPr>
              <a:t>CUALQUIER PAÍS: </a:t>
            </a:r>
            <a:r>
              <a:rPr lang="es-ES" sz="2000" dirty="0" smtClean="0"/>
              <a:t>Aquí podemos especificarle si queremos que nos muestre únicamente opciones de México o páginas de todo el mundo referente a nuestro criterio de búsqueda.</a:t>
            </a:r>
          </a:p>
          <a:p>
            <a:pPr algn="just"/>
            <a:r>
              <a:rPr lang="es-ES" sz="2000" dirty="0" smtClean="0">
                <a:solidFill>
                  <a:schemeClr val="accent2"/>
                </a:solidFill>
              </a:rPr>
              <a:t>CUALQUIER IDIOMA: </a:t>
            </a:r>
            <a:r>
              <a:rPr lang="es-ES" sz="2000" dirty="0" smtClean="0"/>
              <a:t>Aquí podemos especificar si queremos que nos muestre páginas en cualquier idioma o bien, únicamente en español.</a:t>
            </a:r>
          </a:p>
          <a:p>
            <a:pPr algn="just"/>
            <a:r>
              <a:rPr lang="es-ES" sz="2000" dirty="0" smtClean="0">
                <a:solidFill>
                  <a:schemeClr val="accent2"/>
                </a:solidFill>
              </a:rPr>
              <a:t>CUALQUIER FECHA: </a:t>
            </a:r>
            <a:r>
              <a:rPr lang="es-ES" sz="2000" dirty="0" smtClean="0"/>
              <a:t>Aquí podemos especificar el periodo de fechas en que queremos que se realice la búsqueda. Ejemplo. Día del padre ULTIMO MES. Nos mostrará únicamente las publicaciones que se hayan generado sobre ese tema durante el último mes.</a:t>
            </a:r>
          </a:p>
          <a:p>
            <a:pPr algn="just"/>
            <a:r>
              <a:rPr lang="es-ES" sz="2000" dirty="0" smtClean="0"/>
              <a:t> </a:t>
            </a:r>
            <a:endParaRPr lang="es-ES_tradnl" sz="2000" dirty="0"/>
          </a:p>
        </p:txBody>
      </p:sp>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89289" y="2623930"/>
            <a:ext cx="5285819" cy="3535017"/>
          </a:xfrm>
          <a:prstGeom prst="rect">
            <a:avLst/>
          </a:prstGeom>
        </p:spPr>
      </p:pic>
      <p:cxnSp>
        <p:nvCxnSpPr>
          <p:cNvPr id="7" name="Conector recto de flecha 6"/>
          <p:cNvCxnSpPr/>
          <p:nvPr/>
        </p:nvCxnSpPr>
        <p:spPr>
          <a:xfrm>
            <a:off x="6374296" y="3525078"/>
            <a:ext cx="914400" cy="13252"/>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a:off x="7368209" y="3697357"/>
            <a:ext cx="3591339"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0" name="Cerrar corchete 9"/>
          <p:cNvSpPr/>
          <p:nvPr/>
        </p:nvSpPr>
        <p:spPr>
          <a:xfrm>
            <a:off x="6228517" y="1232452"/>
            <a:ext cx="145779" cy="5181600"/>
          </a:xfrm>
          <a:prstGeom prst="rightBracket">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Tree>
    <p:extLst>
      <p:ext uri="{BB962C8B-B14F-4D97-AF65-F5344CB8AC3E}">
        <p14:creationId xmlns:p14="http://schemas.microsoft.com/office/powerpoint/2010/main" val="1446157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0"/>
            <a:ext cx="10877360" cy="1499616"/>
          </a:xfrm>
        </p:spPr>
        <p:txBody>
          <a:bodyPr>
            <a:normAutofit/>
          </a:bodyPr>
          <a:lstStyle/>
          <a:p>
            <a:r>
              <a:rPr lang="es-ES_tradnl" sz="7200" dirty="0" smtClean="0">
                <a:solidFill>
                  <a:schemeClr val="accent2"/>
                </a:solidFill>
              </a:rPr>
              <a:t>¿POR QUÉ QUEREMOS USAR INTERNET?</a:t>
            </a:r>
            <a:endParaRPr lang="es-ES_tradnl" sz="7200" dirty="0">
              <a:solidFill>
                <a:schemeClr val="accent2"/>
              </a:solidFill>
            </a:endParaRPr>
          </a:p>
        </p:txBody>
      </p:sp>
      <p:sp>
        <p:nvSpPr>
          <p:cNvPr id="3" name="Marcador de contenido 2"/>
          <p:cNvSpPr>
            <a:spLocks noGrp="1"/>
          </p:cNvSpPr>
          <p:nvPr>
            <p:ph idx="1"/>
          </p:nvPr>
        </p:nvSpPr>
        <p:spPr>
          <a:xfrm>
            <a:off x="1024128" y="1499616"/>
            <a:ext cx="9720073" cy="4809744"/>
          </a:xfrm>
        </p:spPr>
        <p:txBody>
          <a:bodyPr>
            <a:normAutofit/>
          </a:bodyPr>
          <a:lstStyle/>
          <a:p>
            <a:pPr algn="just"/>
            <a:endParaRPr lang="es-ES_tradnl" sz="2800" dirty="0" smtClean="0"/>
          </a:p>
          <a:p>
            <a:pPr algn="just"/>
            <a:r>
              <a:rPr lang="es-ES_tradnl" sz="2800" dirty="0" smtClean="0"/>
              <a:t>¿QUÉ TANTO SABEN DE COMPUTACI</a:t>
            </a:r>
            <a:r>
              <a:rPr lang="es-ES" sz="2800" dirty="0" smtClean="0"/>
              <a:t>ÓN?</a:t>
            </a:r>
          </a:p>
          <a:p>
            <a:pPr algn="just"/>
            <a:endParaRPr lang="es-ES" sz="2800" dirty="0" smtClean="0"/>
          </a:p>
          <a:p>
            <a:pPr algn="just"/>
            <a:r>
              <a:rPr lang="es-ES" sz="2800" dirty="0" smtClean="0"/>
              <a:t>¿QUÉ RECUERDAN DEL CURSO ANTERIOR?</a:t>
            </a:r>
          </a:p>
          <a:p>
            <a:pPr algn="just"/>
            <a:endParaRPr lang="es-ES_tradnl" sz="2800" dirty="0" smtClean="0"/>
          </a:p>
          <a:p>
            <a:pPr algn="just"/>
            <a:r>
              <a:rPr lang="es-ES_tradnl" sz="2800" dirty="0" smtClean="0"/>
              <a:t>¿QU</a:t>
            </a:r>
            <a:r>
              <a:rPr lang="es-ES" sz="2800" dirty="0" smtClean="0"/>
              <a:t>É SABEMOS DE INTERNET?</a:t>
            </a:r>
          </a:p>
          <a:p>
            <a:pPr algn="just"/>
            <a:endParaRPr lang="es-ES" sz="2800" b="1" dirty="0"/>
          </a:p>
          <a:p>
            <a:pPr algn="just"/>
            <a:r>
              <a:rPr lang="es-ES_tradnl" sz="2800" dirty="0" smtClean="0"/>
              <a:t>¿QU</a:t>
            </a:r>
            <a:r>
              <a:rPr lang="es-ES" sz="2800" dirty="0" smtClean="0"/>
              <a:t>É USO LE QUIEREN DAR A LO APRENDIDO EN EL CURSO?</a:t>
            </a:r>
            <a:r>
              <a:rPr lang="es-ES_tradnl" sz="3600" b="1" dirty="0" smtClean="0">
                <a:solidFill>
                  <a:schemeClr val="accent2"/>
                </a:solidFill>
              </a:rPr>
              <a:t>      </a:t>
            </a:r>
            <a:endParaRPr lang="es-ES_tradnl" sz="3600" dirty="0">
              <a:solidFill>
                <a:schemeClr val="accent2"/>
              </a:solidFill>
            </a:endParaRPr>
          </a:p>
        </p:txBody>
      </p:sp>
    </p:spTree>
    <p:extLst>
      <p:ext uri="{BB962C8B-B14F-4D97-AF65-F5344CB8AC3E}">
        <p14:creationId xmlns:p14="http://schemas.microsoft.com/office/powerpoint/2010/main" val="13640931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024128" y="0"/>
            <a:ext cx="9720072" cy="1499616"/>
          </a:xfrm>
        </p:spPr>
        <p:txBody>
          <a:bodyPr>
            <a:normAutofit/>
          </a:bodyPr>
          <a:lstStyle/>
          <a:p>
            <a:r>
              <a:rPr lang="es-ES_tradnl" sz="7200" dirty="0" smtClean="0">
                <a:solidFill>
                  <a:schemeClr val="accent2"/>
                </a:solidFill>
              </a:rPr>
              <a:t>FACEBOOK</a:t>
            </a:r>
            <a:endParaRPr lang="es-ES_tradnl" sz="7200" dirty="0">
              <a:solidFill>
                <a:schemeClr val="accent2"/>
              </a:solidFill>
            </a:endParaRPr>
          </a:p>
        </p:txBody>
      </p:sp>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4128" y="1911383"/>
            <a:ext cx="8835490" cy="4139462"/>
          </a:xfrm>
          <a:prstGeom prst="rect">
            <a:avLst/>
          </a:prstGeom>
        </p:spPr>
      </p:pic>
      <p:sp>
        <p:nvSpPr>
          <p:cNvPr id="7" name="Marcador de contenido 2"/>
          <p:cNvSpPr txBox="1">
            <a:spLocks/>
          </p:cNvSpPr>
          <p:nvPr/>
        </p:nvSpPr>
        <p:spPr>
          <a:xfrm>
            <a:off x="6097589" y="279700"/>
            <a:ext cx="1738959" cy="1493237"/>
          </a:xfrm>
          <a:prstGeom prst="rect">
            <a:avLst/>
          </a:prstGeom>
        </p:spPr>
        <p:txBody>
          <a:bodyPr vert="horz" lIns="45720" tIns="45720" rIns="4572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u="sng" dirty="0" smtClean="0">
                <a:solidFill>
                  <a:schemeClr val="accent2"/>
                </a:solidFill>
              </a:rPr>
              <a:t>SOLICITUDES DE AMISTAD</a:t>
            </a:r>
          </a:p>
          <a:p>
            <a:pPr algn="ctr">
              <a:buFont typeface="Arial" charset="0"/>
              <a:buChar char="•"/>
            </a:pPr>
            <a:r>
              <a:rPr lang="es-ES" sz="1600" dirty="0" smtClean="0"/>
              <a:t>Recibidas</a:t>
            </a:r>
          </a:p>
          <a:p>
            <a:pPr algn="ctr">
              <a:buFont typeface="Arial" charset="0"/>
              <a:buChar char="•"/>
            </a:pPr>
            <a:r>
              <a:rPr lang="es-ES" sz="1600" dirty="0" smtClean="0"/>
              <a:t>Aceptadas</a:t>
            </a:r>
          </a:p>
          <a:p>
            <a:pPr algn="ctr">
              <a:buFont typeface="Arial" charset="0"/>
              <a:buChar char="•"/>
            </a:pPr>
            <a:r>
              <a:rPr lang="es-ES" sz="1600" dirty="0" smtClean="0"/>
              <a:t>Sugeridas</a:t>
            </a:r>
          </a:p>
        </p:txBody>
      </p:sp>
      <p:sp>
        <p:nvSpPr>
          <p:cNvPr id="8" name="Marcador de contenido 2"/>
          <p:cNvSpPr txBox="1">
            <a:spLocks/>
          </p:cNvSpPr>
          <p:nvPr/>
        </p:nvSpPr>
        <p:spPr>
          <a:xfrm>
            <a:off x="7986155" y="279701"/>
            <a:ext cx="1738959" cy="1493237"/>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u="sng" dirty="0" smtClean="0">
                <a:solidFill>
                  <a:schemeClr val="accent2"/>
                </a:solidFill>
              </a:rPr>
              <a:t>MENSAJES</a:t>
            </a:r>
          </a:p>
          <a:p>
            <a:pPr marL="0" indent="0" algn="ctr">
              <a:buNone/>
            </a:pPr>
            <a:r>
              <a:rPr lang="es-ES" sz="1600" dirty="0" smtClean="0"/>
              <a:t>Mensajes privados</a:t>
            </a:r>
          </a:p>
          <a:p>
            <a:pPr marL="0" indent="0" algn="ctr">
              <a:buNone/>
            </a:pPr>
            <a:r>
              <a:rPr lang="es-ES" sz="1600" dirty="0" smtClean="0"/>
              <a:t>O</a:t>
            </a:r>
          </a:p>
          <a:p>
            <a:pPr marL="0" indent="0" algn="ctr">
              <a:buNone/>
            </a:pPr>
            <a:r>
              <a:rPr lang="es-ES" sz="1600" dirty="0" smtClean="0"/>
              <a:t>Chats archivados</a:t>
            </a:r>
          </a:p>
        </p:txBody>
      </p:sp>
      <p:sp>
        <p:nvSpPr>
          <p:cNvPr id="9" name="Marcador de contenido 2"/>
          <p:cNvSpPr txBox="1">
            <a:spLocks/>
          </p:cNvSpPr>
          <p:nvPr/>
        </p:nvSpPr>
        <p:spPr>
          <a:xfrm>
            <a:off x="10064506" y="306205"/>
            <a:ext cx="1738959" cy="472962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u="sng" dirty="0" smtClean="0">
                <a:solidFill>
                  <a:schemeClr val="accent2"/>
                </a:solidFill>
              </a:rPr>
              <a:t>NOTIFICACIONES</a:t>
            </a:r>
          </a:p>
          <a:p>
            <a:pPr marL="0" indent="0" algn="ctr">
              <a:buNone/>
            </a:pPr>
            <a:r>
              <a:rPr lang="es-ES" sz="1600" dirty="0" smtClean="0"/>
              <a:t>Aquí puedes ver distintas cosas:</a:t>
            </a:r>
          </a:p>
          <a:p>
            <a:pPr marL="0" indent="0" algn="ctr">
              <a:buNone/>
            </a:pPr>
            <a:r>
              <a:rPr lang="es-ES" sz="1600" dirty="0"/>
              <a:t>S</a:t>
            </a:r>
            <a:r>
              <a:rPr lang="es-ES" sz="1600" dirty="0" smtClean="0"/>
              <a:t>i a alguno de tus amigos reaccionó a alguna de tus publicaciones.</a:t>
            </a:r>
          </a:p>
          <a:p>
            <a:pPr marL="0" indent="0" algn="ctr">
              <a:buNone/>
            </a:pPr>
            <a:r>
              <a:rPr lang="es-ES" sz="1600" dirty="0" smtClean="0"/>
              <a:t> Si alguien te comentó algo.</a:t>
            </a:r>
          </a:p>
          <a:p>
            <a:pPr marL="0" indent="0" algn="ctr">
              <a:buNone/>
            </a:pPr>
            <a:r>
              <a:rPr lang="es-ES" sz="1600" dirty="0" smtClean="0"/>
              <a:t>Si alguien te etiquetó en alguna foto o </a:t>
            </a:r>
            <a:r>
              <a:rPr lang="es-ES" sz="1600" dirty="0" smtClean="0"/>
              <a:t>publicación.</a:t>
            </a:r>
            <a:endParaRPr lang="es-ES" sz="1600" dirty="0" smtClean="0"/>
          </a:p>
          <a:p>
            <a:pPr marL="0" indent="0" algn="ctr">
              <a:buNone/>
            </a:pPr>
            <a:r>
              <a:rPr lang="es-ES" sz="1600" dirty="0" smtClean="0"/>
              <a:t>Entre otros.</a:t>
            </a:r>
          </a:p>
        </p:txBody>
      </p:sp>
      <p:cxnSp>
        <p:nvCxnSpPr>
          <p:cNvPr id="11" name="Conector recto de flecha 10"/>
          <p:cNvCxnSpPr/>
          <p:nvPr/>
        </p:nvCxnSpPr>
        <p:spPr>
          <a:xfrm flipH="1">
            <a:off x="2942114" y="1669989"/>
            <a:ext cx="13252" cy="24139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flipH="1">
            <a:off x="7421217" y="1193496"/>
            <a:ext cx="620219" cy="82083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flipH="1">
            <a:off x="7760610" y="1772937"/>
            <a:ext cx="2318531" cy="2797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Marcador de contenido 2"/>
          <p:cNvSpPr txBox="1">
            <a:spLocks/>
          </p:cNvSpPr>
          <p:nvPr/>
        </p:nvSpPr>
        <p:spPr>
          <a:xfrm>
            <a:off x="1355908" y="1380323"/>
            <a:ext cx="3201322" cy="392614"/>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u="sng" smtClean="0">
                <a:solidFill>
                  <a:schemeClr val="accent2"/>
                </a:solidFill>
              </a:rPr>
              <a:t>BARRA BUSCADORA DE FACEBOOK</a:t>
            </a:r>
            <a:endParaRPr lang="es-ES" sz="1600" dirty="0" smtClean="0"/>
          </a:p>
        </p:txBody>
      </p:sp>
      <p:cxnSp>
        <p:nvCxnSpPr>
          <p:cNvPr id="19" name="Conector recto de flecha 18"/>
          <p:cNvCxnSpPr/>
          <p:nvPr/>
        </p:nvCxnSpPr>
        <p:spPr>
          <a:xfrm flipH="1">
            <a:off x="7162801" y="1686801"/>
            <a:ext cx="13252" cy="24139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4564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024128" y="0"/>
            <a:ext cx="9720072" cy="1499616"/>
          </a:xfrm>
        </p:spPr>
        <p:txBody>
          <a:bodyPr>
            <a:normAutofit/>
          </a:bodyPr>
          <a:lstStyle/>
          <a:p>
            <a:r>
              <a:rPr lang="es-ES_tradnl" sz="7200" dirty="0" smtClean="0">
                <a:solidFill>
                  <a:schemeClr val="accent2"/>
                </a:solidFill>
              </a:rPr>
              <a:t>FACEBOOK</a:t>
            </a:r>
            <a:endParaRPr lang="es-ES_tradnl" sz="7200" dirty="0">
              <a:solidFill>
                <a:schemeClr val="accent2"/>
              </a:solidFill>
            </a:endParaRPr>
          </a:p>
        </p:txBody>
      </p:sp>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4128" y="1911383"/>
            <a:ext cx="8835490" cy="4139462"/>
          </a:xfrm>
          <a:prstGeom prst="rect">
            <a:avLst/>
          </a:prstGeom>
        </p:spPr>
      </p:pic>
      <p:sp>
        <p:nvSpPr>
          <p:cNvPr id="8" name="Marcador de contenido 2"/>
          <p:cNvSpPr txBox="1">
            <a:spLocks/>
          </p:cNvSpPr>
          <p:nvPr/>
        </p:nvSpPr>
        <p:spPr>
          <a:xfrm>
            <a:off x="6437923" y="1050013"/>
            <a:ext cx="1738959" cy="69694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smtClean="0">
                <a:solidFill>
                  <a:schemeClr val="accent2"/>
                </a:solidFill>
              </a:rPr>
              <a:t>VENTANA DE CHAT</a:t>
            </a:r>
            <a:endParaRPr lang="es-ES" sz="1600" dirty="0" smtClean="0"/>
          </a:p>
        </p:txBody>
      </p:sp>
      <p:cxnSp>
        <p:nvCxnSpPr>
          <p:cNvPr id="12" name="Conector recto de flecha 11"/>
          <p:cNvCxnSpPr/>
          <p:nvPr/>
        </p:nvCxnSpPr>
        <p:spPr>
          <a:xfrm flipH="1">
            <a:off x="7388727" y="1552625"/>
            <a:ext cx="19238" cy="216105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ángulo 16"/>
          <p:cNvSpPr/>
          <p:nvPr/>
        </p:nvSpPr>
        <p:spPr>
          <a:xfrm>
            <a:off x="8348870" y="3644348"/>
            <a:ext cx="1616765" cy="257092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Marcador de contenido 2"/>
          <p:cNvSpPr txBox="1">
            <a:spLocks/>
          </p:cNvSpPr>
          <p:nvPr/>
        </p:nvSpPr>
        <p:spPr>
          <a:xfrm>
            <a:off x="10199543" y="1552625"/>
            <a:ext cx="1738959" cy="466264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lang="es-ES" sz="1600" dirty="0" smtClean="0"/>
              <a:t>Aquí podrás ver con un circulito verde a tus contactos que estén conectados en ese mismo momento.</a:t>
            </a:r>
          </a:p>
          <a:p>
            <a:pPr marL="0" marR="0" lvl="0" indent="0" algn="just" defTabSz="914400" eaLnBrk="1" fontAlgn="auto" latinLnBrk="0" hangingPunct="1">
              <a:lnSpc>
                <a:spcPct val="100000"/>
              </a:lnSpc>
              <a:spcBef>
                <a:spcPts val="0"/>
              </a:spcBef>
              <a:spcAft>
                <a:spcPts val="0"/>
              </a:spcAft>
              <a:buClrTx/>
              <a:buSzTx/>
              <a:buFontTx/>
              <a:buNone/>
              <a:tabLst/>
              <a:defRPr/>
            </a:pPr>
            <a:r>
              <a:rPr lang="es-ES" sz="1600" dirty="0" smtClean="0"/>
              <a:t>Para iniciar un chat con ellos solo dale </a:t>
            </a:r>
            <a:r>
              <a:rPr lang="es-ES" sz="1600" dirty="0" err="1" smtClean="0"/>
              <a:t>click</a:t>
            </a:r>
            <a:r>
              <a:rPr lang="es-ES" sz="1600" dirty="0" smtClean="0"/>
              <a:t> izquierdo en su nombre. </a:t>
            </a:r>
          </a:p>
          <a:p>
            <a:pPr marL="0" marR="0" lvl="0" indent="0" algn="just" defTabSz="914400" eaLnBrk="1" fontAlgn="auto" latinLnBrk="0" hangingPunct="1">
              <a:lnSpc>
                <a:spcPct val="100000"/>
              </a:lnSpc>
              <a:spcBef>
                <a:spcPts val="0"/>
              </a:spcBef>
              <a:spcAft>
                <a:spcPts val="0"/>
              </a:spcAft>
              <a:buClrTx/>
              <a:buSzTx/>
              <a:buFontTx/>
              <a:buNone/>
              <a:tabLst/>
              <a:defRPr/>
            </a:pPr>
            <a:endParaRPr lang="es-ES" sz="1600" dirty="0" smtClean="0"/>
          </a:p>
          <a:p>
            <a:pPr marL="0" marR="0" lvl="0" indent="0" algn="just" defTabSz="914400" eaLnBrk="1" fontAlgn="auto" latinLnBrk="0" hangingPunct="1">
              <a:lnSpc>
                <a:spcPct val="100000"/>
              </a:lnSpc>
              <a:spcBef>
                <a:spcPts val="0"/>
              </a:spcBef>
              <a:spcAft>
                <a:spcPts val="0"/>
              </a:spcAft>
              <a:buClrTx/>
              <a:buSzTx/>
              <a:buFontTx/>
              <a:buNone/>
              <a:tabLst/>
              <a:defRPr/>
            </a:pPr>
            <a:r>
              <a:rPr lang="es-ES" sz="1600" dirty="0" smtClean="0"/>
              <a:t>En caso de que no veas a tu amigo en esa lista, podrás buscarlo escribiendo su nombre en la barra de Buscar.</a:t>
            </a:r>
          </a:p>
        </p:txBody>
      </p:sp>
      <p:cxnSp>
        <p:nvCxnSpPr>
          <p:cNvPr id="16" name="Conector recto de flecha 15"/>
          <p:cNvCxnSpPr/>
          <p:nvPr/>
        </p:nvCxnSpPr>
        <p:spPr>
          <a:xfrm flipH="1">
            <a:off x="9976572" y="3978335"/>
            <a:ext cx="328988" cy="277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Marcador de contenido 2"/>
          <p:cNvSpPr txBox="1">
            <a:spLocks/>
          </p:cNvSpPr>
          <p:nvPr/>
        </p:nvSpPr>
        <p:spPr>
          <a:xfrm>
            <a:off x="5012031" y="6215269"/>
            <a:ext cx="1738959" cy="34635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smtClean="0">
                <a:solidFill>
                  <a:schemeClr val="accent2"/>
                </a:solidFill>
              </a:rPr>
              <a:t>AGREGAR FOTOS</a:t>
            </a:r>
            <a:endParaRPr lang="es-ES" sz="1600" dirty="0" smtClean="0"/>
          </a:p>
        </p:txBody>
      </p:sp>
      <p:sp>
        <p:nvSpPr>
          <p:cNvPr id="25" name="Marcador de contenido 2"/>
          <p:cNvSpPr txBox="1">
            <a:spLocks/>
          </p:cNvSpPr>
          <p:nvPr/>
        </p:nvSpPr>
        <p:spPr>
          <a:xfrm>
            <a:off x="5998464" y="6561620"/>
            <a:ext cx="1738959" cy="34635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smtClean="0">
                <a:solidFill>
                  <a:schemeClr val="accent2"/>
                </a:solidFill>
              </a:rPr>
              <a:t>ELIGE UN STICKER</a:t>
            </a:r>
            <a:endParaRPr lang="es-ES" sz="1600" dirty="0" smtClean="0"/>
          </a:p>
        </p:txBody>
      </p:sp>
      <p:sp>
        <p:nvSpPr>
          <p:cNvPr id="26" name="Marcador de contenido 2"/>
          <p:cNvSpPr txBox="1">
            <a:spLocks/>
          </p:cNvSpPr>
          <p:nvPr/>
        </p:nvSpPr>
        <p:spPr>
          <a:xfrm>
            <a:off x="6858869" y="6242670"/>
            <a:ext cx="529858" cy="34635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smtClean="0">
                <a:solidFill>
                  <a:schemeClr val="accent2"/>
                </a:solidFill>
              </a:rPr>
              <a:t>GIF</a:t>
            </a:r>
            <a:endParaRPr lang="es-ES" sz="1600" dirty="0" smtClean="0"/>
          </a:p>
        </p:txBody>
      </p:sp>
      <p:sp>
        <p:nvSpPr>
          <p:cNvPr id="27" name="Marcador de contenido 2"/>
          <p:cNvSpPr txBox="1">
            <a:spLocks/>
          </p:cNvSpPr>
          <p:nvPr/>
        </p:nvSpPr>
        <p:spPr>
          <a:xfrm>
            <a:off x="7496606" y="6289436"/>
            <a:ext cx="1738959" cy="346351"/>
          </a:xfrm>
          <a:prstGeom prst="rect">
            <a:avLst/>
          </a:prstGeom>
        </p:spPr>
        <p:txBody>
          <a:bodyPr vert="horz" lIns="45720" tIns="45720" rIns="45720" bIns="45720" rtlCol="0">
            <a:normAutofit fontScale="850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dirty="0" smtClean="0">
                <a:solidFill>
                  <a:schemeClr val="accent2"/>
                </a:solidFill>
              </a:rPr>
              <a:t>ELIGE UN EMOTICON</a:t>
            </a:r>
            <a:endParaRPr lang="es-ES" sz="1600" dirty="0" smtClean="0"/>
          </a:p>
        </p:txBody>
      </p:sp>
      <p:sp>
        <p:nvSpPr>
          <p:cNvPr id="28" name="Marcador de contenido 2"/>
          <p:cNvSpPr txBox="1">
            <a:spLocks/>
          </p:cNvSpPr>
          <p:nvPr/>
        </p:nvSpPr>
        <p:spPr>
          <a:xfrm>
            <a:off x="7854376" y="6604833"/>
            <a:ext cx="1738959" cy="346351"/>
          </a:xfrm>
          <a:prstGeom prst="rect">
            <a:avLst/>
          </a:prstGeom>
        </p:spPr>
        <p:txBody>
          <a:bodyPr vert="horz" lIns="45720" tIns="45720" rIns="45720" bIns="45720" rtlCol="0">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dirty="0" smtClean="0">
                <a:solidFill>
                  <a:schemeClr val="accent2"/>
                </a:solidFill>
              </a:rPr>
              <a:t>AGREGAR ARCHIVOS</a:t>
            </a:r>
            <a:endParaRPr lang="es-ES" sz="1600" dirty="0" smtClean="0"/>
          </a:p>
        </p:txBody>
      </p:sp>
      <p:cxnSp>
        <p:nvCxnSpPr>
          <p:cNvPr id="30" name="Conector recto de flecha 29"/>
          <p:cNvCxnSpPr>
            <a:stCxn id="26" idx="0"/>
          </p:cNvCxnSpPr>
          <p:nvPr/>
        </p:nvCxnSpPr>
        <p:spPr>
          <a:xfrm flipV="1">
            <a:off x="7123798" y="5950226"/>
            <a:ext cx="0" cy="29244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32"/>
          <p:cNvCxnSpPr/>
          <p:nvPr/>
        </p:nvCxnSpPr>
        <p:spPr>
          <a:xfrm>
            <a:off x="5012031" y="6242670"/>
            <a:ext cx="4581304" cy="4676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491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024128" y="0"/>
            <a:ext cx="9720072" cy="1499616"/>
          </a:xfrm>
        </p:spPr>
        <p:txBody>
          <a:bodyPr>
            <a:normAutofit/>
          </a:bodyPr>
          <a:lstStyle/>
          <a:p>
            <a:r>
              <a:rPr lang="es-ES_tradnl" sz="7200" dirty="0" smtClean="0">
                <a:solidFill>
                  <a:schemeClr val="accent2"/>
                </a:solidFill>
              </a:rPr>
              <a:t>FACEBOOK</a:t>
            </a:r>
            <a:endParaRPr lang="es-ES_tradnl" sz="7200" dirty="0">
              <a:solidFill>
                <a:schemeClr val="accent2"/>
              </a:solidFill>
            </a:endParaRPr>
          </a:p>
        </p:txBody>
      </p:sp>
      <p:pic>
        <p:nvPicPr>
          <p:cNvPr id="8" name="Imagen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4128" y="1499616"/>
            <a:ext cx="8835490" cy="4139462"/>
          </a:xfrm>
          <a:prstGeom prst="rect">
            <a:avLst/>
          </a:prstGeom>
        </p:spPr>
      </p:pic>
      <p:sp>
        <p:nvSpPr>
          <p:cNvPr id="9" name="Marcador de contenido 2"/>
          <p:cNvSpPr txBox="1">
            <a:spLocks/>
          </p:cNvSpPr>
          <p:nvPr/>
        </p:nvSpPr>
        <p:spPr>
          <a:xfrm>
            <a:off x="10016010" y="802671"/>
            <a:ext cx="1738959" cy="696945"/>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smtClean="0">
                <a:solidFill>
                  <a:schemeClr val="accent2"/>
                </a:solidFill>
              </a:rPr>
              <a:t>AGREGAR MÁS AMIGOS A LA CONVERSACIÓN</a:t>
            </a:r>
            <a:endParaRPr lang="es-ES" sz="1600" dirty="0" smtClean="0"/>
          </a:p>
        </p:txBody>
      </p:sp>
      <p:sp>
        <p:nvSpPr>
          <p:cNvPr id="10" name="Marcador de contenido 2"/>
          <p:cNvSpPr txBox="1">
            <a:spLocks/>
          </p:cNvSpPr>
          <p:nvPr/>
        </p:nvSpPr>
        <p:spPr>
          <a:xfrm>
            <a:off x="10016009" y="1818639"/>
            <a:ext cx="1738959" cy="69694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dirty="0" smtClean="0">
                <a:solidFill>
                  <a:schemeClr val="accent2"/>
                </a:solidFill>
              </a:rPr>
              <a:t>INICIAR UNA VIDEOLLAMADA</a:t>
            </a:r>
            <a:endParaRPr lang="es-ES" sz="1600" dirty="0" smtClean="0"/>
          </a:p>
        </p:txBody>
      </p:sp>
      <p:sp>
        <p:nvSpPr>
          <p:cNvPr id="11" name="Marcador de contenido 2"/>
          <p:cNvSpPr txBox="1">
            <a:spLocks/>
          </p:cNvSpPr>
          <p:nvPr/>
        </p:nvSpPr>
        <p:spPr>
          <a:xfrm>
            <a:off x="10016009" y="2726413"/>
            <a:ext cx="1738959" cy="69694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dirty="0" smtClean="0">
                <a:solidFill>
                  <a:schemeClr val="accent2"/>
                </a:solidFill>
              </a:rPr>
              <a:t>INICIAR UNA LLAMADA DE VOZ</a:t>
            </a:r>
            <a:endParaRPr lang="es-ES" sz="1600" dirty="0" smtClean="0"/>
          </a:p>
        </p:txBody>
      </p:sp>
      <p:sp>
        <p:nvSpPr>
          <p:cNvPr id="12" name="Marcador de contenido 2"/>
          <p:cNvSpPr txBox="1">
            <a:spLocks/>
          </p:cNvSpPr>
          <p:nvPr/>
        </p:nvSpPr>
        <p:spPr>
          <a:xfrm>
            <a:off x="10016008" y="3632073"/>
            <a:ext cx="1738959" cy="69694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dirty="0" smtClean="0">
                <a:solidFill>
                  <a:schemeClr val="accent2"/>
                </a:solidFill>
              </a:rPr>
              <a:t>OPCIONES</a:t>
            </a:r>
            <a:endParaRPr lang="es-ES" sz="1600" dirty="0" smtClean="0"/>
          </a:p>
        </p:txBody>
      </p:sp>
      <p:pic>
        <p:nvPicPr>
          <p:cNvPr id="13" name="Imagen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16009" y="3980545"/>
            <a:ext cx="1891793" cy="1826559"/>
          </a:xfrm>
          <a:prstGeom prst="rect">
            <a:avLst/>
          </a:prstGeom>
        </p:spPr>
      </p:pic>
      <p:cxnSp>
        <p:nvCxnSpPr>
          <p:cNvPr id="15" name="Conector recto de flecha 14"/>
          <p:cNvCxnSpPr/>
          <p:nvPr/>
        </p:nvCxnSpPr>
        <p:spPr>
          <a:xfrm flipH="1">
            <a:off x="7606748" y="1151143"/>
            <a:ext cx="53009" cy="210889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flipH="1">
            <a:off x="7759149" y="2205589"/>
            <a:ext cx="56999" cy="120684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flipH="1">
            <a:off x="7919531" y="2999232"/>
            <a:ext cx="53008" cy="3164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p:nvPr/>
        </p:nvCxnSpPr>
        <p:spPr>
          <a:xfrm flipH="1" flipV="1">
            <a:off x="8128929" y="3458825"/>
            <a:ext cx="2209569" cy="33129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28"/>
          <p:cNvCxnSpPr/>
          <p:nvPr/>
        </p:nvCxnSpPr>
        <p:spPr>
          <a:xfrm>
            <a:off x="7646505" y="1151143"/>
            <a:ext cx="2356253" cy="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ector recto 30"/>
          <p:cNvCxnSpPr/>
          <p:nvPr/>
        </p:nvCxnSpPr>
        <p:spPr>
          <a:xfrm>
            <a:off x="7802896" y="2193615"/>
            <a:ext cx="2199861" cy="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ector recto 32"/>
          <p:cNvCxnSpPr/>
          <p:nvPr/>
        </p:nvCxnSpPr>
        <p:spPr>
          <a:xfrm flipV="1">
            <a:off x="7959287" y="2919929"/>
            <a:ext cx="2043469" cy="6156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1313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024128" y="0"/>
            <a:ext cx="9720072" cy="1499616"/>
          </a:xfrm>
        </p:spPr>
        <p:txBody>
          <a:bodyPr>
            <a:normAutofit/>
          </a:bodyPr>
          <a:lstStyle/>
          <a:p>
            <a:r>
              <a:rPr lang="es-ES_tradnl" sz="7200" dirty="0" smtClean="0">
                <a:solidFill>
                  <a:schemeClr val="accent2"/>
                </a:solidFill>
              </a:rPr>
              <a:t>FACEBOOK</a:t>
            </a:r>
            <a:endParaRPr lang="es-ES_tradnl" sz="7200" dirty="0">
              <a:solidFill>
                <a:schemeClr val="accent2"/>
              </a:solidFill>
            </a:endParaRPr>
          </a:p>
        </p:txBody>
      </p:sp>
      <p:sp>
        <p:nvSpPr>
          <p:cNvPr id="8" name="Marcador de contenido 2"/>
          <p:cNvSpPr txBox="1">
            <a:spLocks/>
          </p:cNvSpPr>
          <p:nvPr/>
        </p:nvSpPr>
        <p:spPr>
          <a:xfrm>
            <a:off x="4786715" y="1382507"/>
            <a:ext cx="2194894" cy="128368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b="1" u="sng" dirty="0" smtClean="0">
                <a:solidFill>
                  <a:schemeClr val="accent2"/>
                </a:solidFill>
              </a:rPr>
              <a:t>EJERCICIO 1</a:t>
            </a:r>
          </a:p>
          <a:p>
            <a:pPr algn="ctr"/>
            <a:r>
              <a:rPr lang="es-ES" sz="1600" b="1" u="sng" dirty="0" smtClean="0">
                <a:solidFill>
                  <a:schemeClr val="accent2"/>
                </a:solidFill>
              </a:rPr>
              <a:t>COMPARTE UNA IMAGEN POR CHAT DE FACEBOOK</a:t>
            </a:r>
            <a:endParaRPr lang="es-ES" sz="1600" b="1" u="sng" dirty="0" smtClean="0"/>
          </a:p>
        </p:txBody>
      </p:sp>
      <p:sp>
        <p:nvSpPr>
          <p:cNvPr id="3" name="CuadroTexto 2"/>
          <p:cNvSpPr txBox="1"/>
          <p:nvPr/>
        </p:nvSpPr>
        <p:spPr>
          <a:xfrm>
            <a:off x="1448751" y="2666193"/>
            <a:ext cx="10067388" cy="2585323"/>
          </a:xfrm>
          <a:prstGeom prst="rect">
            <a:avLst/>
          </a:prstGeom>
          <a:noFill/>
        </p:spPr>
        <p:txBody>
          <a:bodyPr wrap="square" rtlCol="0">
            <a:spAutoFit/>
          </a:bodyPr>
          <a:lstStyle/>
          <a:p>
            <a:pPr marL="342900" indent="-342900">
              <a:buAutoNum type="arabicPeriod"/>
            </a:pPr>
            <a:r>
              <a:rPr lang="es-ES_tradnl" dirty="0" smtClean="0"/>
              <a:t>En la pestaña que tienes abierto GOOGLE busca una </a:t>
            </a:r>
            <a:r>
              <a:rPr lang="es-ES_tradnl" dirty="0" err="1" smtClean="0"/>
              <a:t>ima</a:t>
            </a:r>
            <a:r>
              <a:rPr lang="es-ES" dirty="0" smtClean="0"/>
              <a:t>gen de algo que te guste.</a:t>
            </a:r>
          </a:p>
          <a:p>
            <a:pPr marL="342900" indent="-342900">
              <a:buAutoNum type="arabicPeriod"/>
            </a:pPr>
            <a:r>
              <a:rPr lang="es-ES" dirty="0" smtClean="0"/>
              <a:t>Guárdala en tu carpeta de imágenes. Ya sabes como, </a:t>
            </a:r>
            <a:r>
              <a:rPr lang="es-ES" dirty="0" err="1" smtClean="0"/>
              <a:t>recuerdalo</a:t>
            </a:r>
            <a:r>
              <a:rPr lang="es-ES" dirty="0" smtClean="0"/>
              <a:t>.</a:t>
            </a:r>
          </a:p>
          <a:p>
            <a:pPr marL="342900" indent="-342900">
              <a:buAutoNum type="arabicPeriod"/>
            </a:pPr>
            <a:r>
              <a:rPr lang="es-ES" dirty="0" smtClean="0"/>
              <a:t>En la pestaña que tienes abierto tu FACEBOOK abre un chat con alguno de tus contactos que </a:t>
            </a:r>
            <a:r>
              <a:rPr lang="es-ES" dirty="0" err="1" smtClean="0"/>
              <a:t>esten</a:t>
            </a:r>
            <a:r>
              <a:rPr lang="es-ES" dirty="0" smtClean="0"/>
              <a:t> en verde, prueba con alguna de tus compañeras de clase.</a:t>
            </a:r>
          </a:p>
          <a:p>
            <a:pPr marL="342900" indent="-342900">
              <a:buAutoNum type="arabicPeriod"/>
            </a:pPr>
            <a:r>
              <a:rPr lang="es-ES" dirty="0" smtClean="0"/>
              <a:t>Una vez que se te haya abierto la ventanita de chat, selecciona el ícono de AGREGAR FOTOS. Te desplegará un menú, en el cual primero deberás de seleccionar la </a:t>
            </a:r>
            <a:r>
              <a:rPr lang="es-ES" dirty="0" err="1" smtClean="0"/>
              <a:t>unicación</a:t>
            </a:r>
            <a:r>
              <a:rPr lang="es-ES" dirty="0" smtClean="0"/>
              <a:t> de la imagen o foto que quieres enviar. En este caso es: Escritorio, luego del lado derecho la carpeta con tu nombre, luego Imágenes y seleccionar la imagen que acabas de guardar y presionar ENVIAR.</a:t>
            </a:r>
          </a:p>
          <a:p>
            <a:pPr marL="342900" indent="-342900">
              <a:buAutoNum type="arabicPeriod"/>
            </a:pPr>
            <a:endParaRPr lang="es-ES_tradnl" dirty="0"/>
          </a:p>
        </p:txBody>
      </p:sp>
      <p:sp>
        <p:nvSpPr>
          <p:cNvPr id="18" name="Marcador de contenido 2"/>
          <p:cNvSpPr txBox="1">
            <a:spLocks/>
          </p:cNvSpPr>
          <p:nvPr/>
        </p:nvSpPr>
        <p:spPr>
          <a:xfrm>
            <a:off x="3399478" y="5251516"/>
            <a:ext cx="4969368" cy="100351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2800" b="1" dirty="0" smtClean="0">
                <a:solidFill>
                  <a:schemeClr val="accent2"/>
                </a:solidFill>
              </a:rPr>
              <a:t>¡LISTO!</a:t>
            </a:r>
          </a:p>
          <a:p>
            <a:pPr algn="ctr"/>
            <a:r>
              <a:rPr lang="es-ES" sz="1600" b="1" dirty="0" smtClean="0">
                <a:solidFill>
                  <a:schemeClr val="accent2"/>
                </a:solidFill>
              </a:rPr>
              <a:t>HABRÁS COMPARTIDO UNA IMAGEN CON ESE AMIGO</a:t>
            </a:r>
            <a:endParaRPr lang="es-ES" sz="1600" b="1" dirty="0" smtClean="0"/>
          </a:p>
        </p:txBody>
      </p:sp>
    </p:spTree>
    <p:extLst>
      <p:ext uri="{BB962C8B-B14F-4D97-AF65-F5344CB8AC3E}">
        <p14:creationId xmlns:p14="http://schemas.microsoft.com/office/powerpoint/2010/main" val="17304593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024128" y="0"/>
            <a:ext cx="9720072" cy="1499616"/>
          </a:xfrm>
        </p:spPr>
        <p:txBody>
          <a:bodyPr>
            <a:normAutofit/>
          </a:bodyPr>
          <a:lstStyle/>
          <a:p>
            <a:r>
              <a:rPr lang="es-ES_tradnl" sz="7200" dirty="0" smtClean="0">
                <a:solidFill>
                  <a:schemeClr val="accent2"/>
                </a:solidFill>
              </a:rPr>
              <a:t>FACEBOOK</a:t>
            </a:r>
            <a:endParaRPr lang="es-ES_tradnl" sz="7200" dirty="0">
              <a:solidFill>
                <a:schemeClr val="accent2"/>
              </a:solidFill>
            </a:endParaRPr>
          </a:p>
        </p:txBody>
      </p:sp>
      <p:sp>
        <p:nvSpPr>
          <p:cNvPr id="8" name="Marcador de contenido 2"/>
          <p:cNvSpPr txBox="1">
            <a:spLocks/>
          </p:cNvSpPr>
          <p:nvPr/>
        </p:nvSpPr>
        <p:spPr>
          <a:xfrm>
            <a:off x="3843131" y="1287236"/>
            <a:ext cx="4161182" cy="1037951"/>
          </a:xfrm>
          <a:prstGeom prst="rect">
            <a:avLst/>
          </a:prstGeom>
        </p:spPr>
        <p:txBody>
          <a:bodyPr vert="horz" lIns="45720" tIns="45720" rIns="45720" bIns="45720" rtlCol="0">
            <a:normAutofit fontScale="850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b="1" u="sng" dirty="0" smtClean="0">
                <a:solidFill>
                  <a:schemeClr val="accent2"/>
                </a:solidFill>
              </a:rPr>
              <a:t>EJERCICIO 2</a:t>
            </a:r>
          </a:p>
          <a:p>
            <a:pPr algn="ctr"/>
            <a:r>
              <a:rPr lang="es-ES" sz="1600" b="1" u="sng" dirty="0" smtClean="0">
                <a:solidFill>
                  <a:schemeClr val="accent2"/>
                </a:solidFill>
              </a:rPr>
              <a:t>CREA UNA SALA DE CHAT CON MÁS DE UN AMIGO</a:t>
            </a:r>
          </a:p>
          <a:p>
            <a:pPr algn="ctr"/>
            <a:r>
              <a:rPr lang="es-ES" sz="1600" b="1" u="sng" dirty="0" smtClean="0">
                <a:solidFill>
                  <a:schemeClr val="accent2"/>
                </a:solidFill>
              </a:rPr>
              <a:t>ENVÍA UN STICKER</a:t>
            </a:r>
            <a:endParaRPr lang="es-ES" sz="1600" b="1" u="sng" dirty="0" smtClean="0"/>
          </a:p>
        </p:txBody>
      </p:sp>
      <p:sp>
        <p:nvSpPr>
          <p:cNvPr id="3" name="CuadroTexto 2"/>
          <p:cNvSpPr txBox="1"/>
          <p:nvPr/>
        </p:nvSpPr>
        <p:spPr>
          <a:xfrm>
            <a:off x="1488508" y="3188187"/>
            <a:ext cx="10067388" cy="1200329"/>
          </a:xfrm>
          <a:prstGeom prst="rect">
            <a:avLst/>
          </a:prstGeom>
          <a:noFill/>
        </p:spPr>
        <p:txBody>
          <a:bodyPr wrap="square" rtlCol="0">
            <a:spAutoFit/>
          </a:bodyPr>
          <a:lstStyle/>
          <a:p>
            <a:pPr marL="342900" indent="-342900">
              <a:buAutoNum type="arabicPeriod"/>
            </a:pPr>
            <a:r>
              <a:rPr lang="es-ES" dirty="0" smtClean="0"/>
              <a:t>En tu FACEBOOK abre un chat con una compañera de clase.</a:t>
            </a:r>
          </a:p>
          <a:p>
            <a:pPr marL="342900" indent="-342900">
              <a:buAutoNum type="arabicPeriod"/>
            </a:pPr>
            <a:r>
              <a:rPr lang="es-ES" dirty="0" smtClean="0"/>
              <a:t>Agrega una por una a tus otras compañeras a ese mismo chat.</a:t>
            </a:r>
          </a:p>
          <a:p>
            <a:pPr marL="342900" indent="-342900">
              <a:buAutoNum type="arabicPeriod"/>
            </a:pPr>
            <a:r>
              <a:rPr lang="es-ES" dirty="0" smtClean="0"/>
              <a:t>Envíales un </a:t>
            </a:r>
            <a:r>
              <a:rPr lang="es-ES" dirty="0" err="1" smtClean="0"/>
              <a:t>sticker</a:t>
            </a:r>
            <a:r>
              <a:rPr lang="es-ES" dirty="0" smtClean="0"/>
              <a:t>.</a:t>
            </a:r>
          </a:p>
          <a:p>
            <a:pPr marL="342900" indent="-342900">
              <a:buAutoNum type="arabicPeriod"/>
            </a:pPr>
            <a:endParaRPr lang="es-ES_tradnl" dirty="0"/>
          </a:p>
        </p:txBody>
      </p:sp>
      <p:sp>
        <p:nvSpPr>
          <p:cNvPr id="18" name="Marcador de contenido 2"/>
          <p:cNvSpPr txBox="1">
            <a:spLocks/>
          </p:cNvSpPr>
          <p:nvPr/>
        </p:nvSpPr>
        <p:spPr>
          <a:xfrm>
            <a:off x="3399478" y="5251516"/>
            <a:ext cx="4969368" cy="1003510"/>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2800" b="1" dirty="0" smtClean="0">
                <a:solidFill>
                  <a:schemeClr val="accent2"/>
                </a:solidFill>
              </a:rPr>
              <a:t>¡LISTO!</a:t>
            </a:r>
          </a:p>
          <a:p>
            <a:pPr algn="ctr"/>
            <a:r>
              <a:rPr lang="es-ES" sz="1600" b="1" dirty="0" smtClean="0">
                <a:solidFill>
                  <a:schemeClr val="accent2"/>
                </a:solidFill>
              </a:rPr>
              <a:t>HABRÁS CREADO UN CHAT ENTRE VARIOS DE TUS AMIGOS Y HABRÁS COMPARTIDO UN STICKER </a:t>
            </a:r>
            <a:endParaRPr lang="es-ES" sz="1600" b="1" dirty="0" smtClean="0"/>
          </a:p>
        </p:txBody>
      </p:sp>
    </p:spTree>
    <p:extLst>
      <p:ext uri="{BB962C8B-B14F-4D97-AF65-F5344CB8AC3E}">
        <p14:creationId xmlns:p14="http://schemas.microsoft.com/office/powerpoint/2010/main" val="15373956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024128" y="0"/>
            <a:ext cx="9720072" cy="1499616"/>
          </a:xfrm>
        </p:spPr>
        <p:txBody>
          <a:bodyPr>
            <a:normAutofit/>
          </a:bodyPr>
          <a:lstStyle/>
          <a:p>
            <a:r>
              <a:rPr lang="es-ES_tradnl" sz="7200" dirty="0" smtClean="0">
                <a:solidFill>
                  <a:schemeClr val="accent2"/>
                </a:solidFill>
              </a:rPr>
              <a:t>FACEBOOK</a:t>
            </a:r>
            <a:endParaRPr lang="es-ES_tradnl" sz="7200" dirty="0">
              <a:solidFill>
                <a:schemeClr val="accent2"/>
              </a:solidFill>
            </a:endParaRPr>
          </a:p>
        </p:txBody>
      </p:sp>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69623" y="749808"/>
            <a:ext cx="6308035" cy="3684104"/>
          </a:xfrm>
          <a:prstGeom prst="rect">
            <a:avLst/>
          </a:prstGeom>
        </p:spPr>
      </p:pic>
      <p:sp>
        <p:nvSpPr>
          <p:cNvPr id="6" name="CuadroTexto 5"/>
          <p:cNvSpPr txBox="1"/>
          <p:nvPr/>
        </p:nvSpPr>
        <p:spPr>
          <a:xfrm>
            <a:off x="1024128" y="1499616"/>
            <a:ext cx="4236985" cy="2031325"/>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s-ES_tradnl" dirty="0" smtClean="0"/>
              <a:t>Aquí </a:t>
            </a:r>
            <a:r>
              <a:rPr lang="es-ES_tradnl" dirty="0" err="1" smtClean="0"/>
              <a:t>podr</a:t>
            </a:r>
            <a:r>
              <a:rPr lang="es-ES" dirty="0" err="1" smtClean="0"/>
              <a:t>ás</a:t>
            </a:r>
            <a:r>
              <a:rPr lang="es-ES" dirty="0" smtClean="0"/>
              <a:t> escribir y compartir lo que quieras. </a:t>
            </a:r>
          </a:p>
          <a:p>
            <a:pPr marL="342900" marR="0" lvl="0" indent="-342900" defTabSz="914400" eaLnBrk="1" fontAlgn="auto" latinLnBrk="0" hangingPunct="1">
              <a:lnSpc>
                <a:spcPct val="100000"/>
              </a:lnSpc>
              <a:spcBef>
                <a:spcPts val="0"/>
              </a:spcBef>
              <a:spcAft>
                <a:spcPts val="0"/>
              </a:spcAft>
              <a:buClrTx/>
              <a:buSzTx/>
              <a:buFontTx/>
              <a:buNone/>
              <a:tabLst/>
              <a:defRPr/>
            </a:pPr>
            <a:r>
              <a:rPr lang="es-ES" dirty="0" smtClean="0"/>
              <a:t>Ejemplos:</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lang="es-ES" dirty="0" smtClean="0"/>
              <a:t>Tu estado de animo.</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lang="es-ES" dirty="0" smtClean="0"/>
              <a:t>Alguna noticia.</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lang="es-ES" dirty="0" smtClean="0"/>
              <a:t>Alguna imagen.</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lang="es-ES" dirty="0" smtClean="0"/>
              <a:t>Algún video.</a:t>
            </a:r>
          </a:p>
        </p:txBody>
      </p:sp>
      <p:sp>
        <p:nvSpPr>
          <p:cNvPr id="7" name="Marcador de contenido 2"/>
          <p:cNvSpPr txBox="1">
            <a:spLocks/>
          </p:cNvSpPr>
          <p:nvPr/>
        </p:nvSpPr>
        <p:spPr>
          <a:xfrm>
            <a:off x="3676409" y="2239617"/>
            <a:ext cx="1738959" cy="2040835"/>
          </a:xfrm>
          <a:prstGeom prst="rect">
            <a:avLst/>
          </a:prstGeom>
        </p:spPr>
        <p:txBody>
          <a:bodyPr vert="horz" lIns="45720" tIns="45720" rIns="45720" bIns="45720" rtlCol="0">
            <a:normAutofit fontScale="850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dirty="0" smtClean="0">
                <a:solidFill>
                  <a:schemeClr val="accent2"/>
                </a:solidFill>
              </a:rPr>
              <a:t>ETIQUETA PERSONAS EN TU PUBLICACION</a:t>
            </a:r>
          </a:p>
          <a:p>
            <a:pPr algn="ctr"/>
            <a:r>
              <a:rPr lang="es-ES" sz="1600" dirty="0" smtClean="0">
                <a:solidFill>
                  <a:schemeClr val="accent2"/>
                </a:solidFill>
              </a:rPr>
              <a:t>Ejemplo:</a:t>
            </a:r>
          </a:p>
          <a:p>
            <a:pPr algn="ctr"/>
            <a:r>
              <a:rPr lang="es-ES" sz="1600" dirty="0" smtClean="0"/>
              <a:t>Si escribiste que saliste a correr, puedes agregar a esa publicación a la persona con la que saliste a correr.</a:t>
            </a:r>
          </a:p>
        </p:txBody>
      </p:sp>
      <p:sp>
        <p:nvSpPr>
          <p:cNvPr id="8" name="Marcador de contenido 2"/>
          <p:cNvSpPr txBox="1">
            <a:spLocks/>
          </p:cNvSpPr>
          <p:nvPr/>
        </p:nvSpPr>
        <p:spPr>
          <a:xfrm>
            <a:off x="3676409" y="4609640"/>
            <a:ext cx="1738959" cy="1200533"/>
          </a:xfrm>
          <a:prstGeom prst="rect">
            <a:avLst/>
          </a:prstGeom>
        </p:spPr>
        <p:txBody>
          <a:bodyPr vert="horz" lIns="45720" tIns="45720" rIns="45720" bIns="45720" rtlCol="0">
            <a:normAutofit fontScale="850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dirty="0" smtClean="0">
                <a:solidFill>
                  <a:schemeClr val="accent2"/>
                </a:solidFill>
              </a:rPr>
              <a:t>AGREGA LO QUE ESTAS HACIENDO O COMO TE SIENTES</a:t>
            </a:r>
          </a:p>
          <a:p>
            <a:pPr algn="ctr"/>
            <a:r>
              <a:rPr lang="es-ES" sz="1600" dirty="0" smtClean="0"/>
              <a:t>Te permite expresar tu estado de ánimo</a:t>
            </a:r>
          </a:p>
        </p:txBody>
      </p:sp>
      <p:sp>
        <p:nvSpPr>
          <p:cNvPr id="9" name="Marcador de contenido 2"/>
          <p:cNvSpPr txBox="1">
            <a:spLocks/>
          </p:cNvSpPr>
          <p:nvPr/>
        </p:nvSpPr>
        <p:spPr>
          <a:xfrm>
            <a:off x="3676409" y="5969888"/>
            <a:ext cx="1738959" cy="893462"/>
          </a:xfrm>
          <a:prstGeom prst="rect">
            <a:avLst/>
          </a:prstGeom>
        </p:spPr>
        <p:txBody>
          <a:bodyPr vert="horz" lIns="45720" tIns="45720" rIns="45720" bIns="45720" rtlCol="0">
            <a:normAutofit fontScale="8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dirty="0" smtClean="0">
                <a:solidFill>
                  <a:schemeClr val="accent2"/>
                </a:solidFill>
              </a:rPr>
              <a:t>ESTOY AQUÍ</a:t>
            </a:r>
          </a:p>
          <a:p>
            <a:pPr algn="ctr"/>
            <a:r>
              <a:rPr lang="es-ES" sz="1600" dirty="0" smtClean="0"/>
              <a:t>Agrega una ubicación a tu publicación</a:t>
            </a:r>
          </a:p>
        </p:txBody>
      </p:sp>
      <p:cxnSp>
        <p:nvCxnSpPr>
          <p:cNvPr id="10" name="Conector recto de flecha 9"/>
          <p:cNvCxnSpPr/>
          <p:nvPr/>
        </p:nvCxnSpPr>
        <p:spPr>
          <a:xfrm flipV="1">
            <a:off x="5261113" y="2332383"/>
            <a:ext cx="2279374" cy="71561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flipV="1">
            <a:off x="5415368" y="2438400"/>
            <a:ext cx="2509432" cy="259186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V="1">
            <a:off x="5261113" y="2438400"/>
            <a:ext cx="3034748" cy="393589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Marcador de contenido 2"/>
          <p:cNvSpPr txBox="1">
            <a:spLocks/>
          </p:cNvSpPr>
          <p:nvPr/>
        </p:nvSpPr>
        <p:spPr>
          <a:xfrm>
            <a:off x="7055320" y="4827981"/>
            <a:ext cx="4822338" cy="2030019"/>
          </a:xfrm>
          <a:prstGeom prst="rect">
            <a:avLst/>
          </a:prstGeom>
        </p:spPr>
        <p:txBody>
          <a:bodyPr vert="horz" lIns="45720" tIns="45720" rIns="4572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600" dirty="0" smtClean="0">
                <a:solidFill>
                  <a:schemeClr val="accent2"/>
                </a:solidFill>
              </a:rPr>
              <a:t>Tus publicaciones pueden ser:</a:t>
            </a:r>
          </a:p>
          <a:p>
            <a:r>
              <a:rPr lang="es-ES" sz="1600" dirty="0" smtClean="0">
                <a:solidFill>
                  <a:schemeClr val="accent2"/>
                </a:solidFill>
              </a:rPr>
              <a:t>PÚBLICO: </a:t>
            </a:r>
            <a:r>
              <a:rPr lang="es-ES" sz="1600" dirty="0" smtClean="0"/>
              <a:t>Lo podrán ver todos los que tengan una cuenta en </a:t>
            </a:r>
            <a:r>
              <a:rPr lang="es-ES" sz="1600" dirty="0" err="1" smtClean="0"/>
              <a:t>facebook</a:t>
            </a:r>
            <a:r>
              <a:rPr lang="es-ES" sz="1600" dirty="0" smtClean="0"/>
              <a:t>, aunque no los tengas agregados a tu perfil.</a:t>
            </a:r>
          </a:p>
          <a:p>
            <a:r>
              <a:rPr lang="es-ES" sz="1600" dirty="0" smtClean="0">
                <a:solidFill>
                  <a:schemeClr val="accent2"/>
                </a:solidFill>
              </a:rPr>
              <a:t>AMIGOS: </a:t>
            </a:r>
            <a:r>
              <a:rPr lang="es-ES" sz="1600" dirty="0" smtClean="0"/>
              <a:t>Lo podrán ver únicamente tus amigos agregados a tu </a:t>
            </a:r>
            <a:r>
              <a:rPr lang="es-ES" sz="1600" dirty="0" err="1" smtClean="0"/>
              <a:t>facebook</a:t>
            </a:r>
            <a:r>
              <a:rPr lang="es-ES" sz="1600" dirty="0" smtClean="0"/>
              <a:t>. LA OPCIÓN MÁS RECOMENDABLE.</a:t>
            </a:r>
          </a:p>
          <a:p>
            <a:r>
              <a:rPr lang="es-ES" sz="1600" dirty="0" smtClean="0">
                <a:solidFill>
                  <a:schemeClr val="accent2"/>
                </a:solidFill>
              </a:rPr>
              <a:t>SOLO YO: </a:t>
            </a:r>
            <a:r>
              <a:rPr lang="es-ES" sz="1600" dirty="0" smtClean="0"/>
              <a:t>Lo podrás ver solo tu y quedará guardado en tu perfil.</a:t>
            </a:r>
          </a:p>
        </p:txBody>
      </p:sp>
    </p:spTree>
    <p:extLst>
      <p:ext uri="{BB962C8B-B14F-4D97-AF65-F5344CB8AC3E}">
        <p14:creationId xmlns:p14="http://schemas.microsoft.com/office/powerpoint/2010/main" val="7098633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solidFill>
                  <a:schemeClr val="accent2"/>
                </a:solidFill>
              </a:rPr>
              <a:t>SESI</a:t>
            </a:r>
            <a:r>
              <a:rPr lang="es-ES" dirty="0" smtClean="0">
                <a:solidFill>
                  <a:schemeClr val="accent2"/>
                </a:solidFill>
              </a:rPr>
              <a:t>ÓN 5</a:t>
            </a:r>
            <a:endParaRPr lang="es-ES_tradnl" dirty="0">
              <a:solidFill>
                <a:schemeClr val="accent2"/>
              </a:solidFill>
            </a:endParaRPr>
          </a:p>
        </p:txBody>
      </p:sp>
      <p:sp>
        <p:nvSpPr>
          <p:cNvPr id="3" name="Marcador de contenido 2"/>
          <p:cNvSpPr>
            <a:spLocks noGrp="1"/>
          </p:cNvSpPr>
          <p:nvPr>
            <p:ph idx="1"/>
          </p:nvPr>
        </p:nvSpPr>
        <p:spPr>
          <a:xfrm>
            <a:off x="1144049" y="2526301"/>
            <a:ext cx="9720073" cy="1686393"/>
          </a:xfrm>
        </p:spPr>
        <p:txBody>
          <a:bodyPr>
            <a:noAutofit/>
          </a:bodyPr>
          <a:lstStyle/>
          <a:p>
            <a:pPr algn="ctr"/>
            <a:r>
              <a:rPr lang="es-ES" sz="15000" dirty="0" smtClean="0">
                <a:solidFill>
                  <a:schemeClr val="tx2">
                    <a:lumMod val="75000"/>
                  </a:schemeClr>
                </a:solidFill>
              </a:rPr>
              <a:t>EJERCICIOS</a:t>
            </a:r>
            <a:endParaRPr lang="es-ES_tradnl" sz="8000" dirty="0">
              <a:solidFill>
                <a:schemeClr val="tx2">
                  <a:lumMod val="75000"/>
                </a:schemeClr>
              </a:solidFill>
            </a:endParaRPr>
          </a:p>
        </p:txBody>
      </p:sp>
    </p:spTree>
    <p:extLst>
      <p:ext uri="{BB962C8B-B14F-4D97-AF65-F5344CB8AC3E}">
        <p14:creationId xmlns:p14="http://schemas.microsoft.com/office/powerpoint/2010/main" val="4122608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84419" y="889844"/>
            <a:ext cx="10538085" cy="5262979"/>
          </a:xfrm>
          <a:prstGeom prst="rect">
            <a:avLst/>
          </a:prstGeom>
        </p:spPr>
        <p:txBody>
          <a:bodyPr wrap="square">
            <a:spAutoFit/>
          </a:bodyPr>
          <a:lstStyle/>
          <a:p>
            <a:r>
              <a:rPr lang="es-ES_tradnl" sz="2400" dirty="0">
                <a:solidFill>
                  <a:prstClr val="black"/>
                </a:solidFill>
                <a:latin typeface="Calibri" charset="0"/>
              </a:rPr>
              <a:t>1. Abre una segunda pestaña con la página de FACEBOOK y entra en tu sesión.</a:t>
            </a:r>
          </a:p>
          <a:p>
            <a:r>
              <a:rPr lang="es-ES_tradnl" sz="2400" dirty="0">
                <a:solidFill>
                  <a:prstClr val="black"/>
                </a:solidFill>
                <a:latin typeface="Calibri" charset="0"/>
              </a:rPr>
              <a:t>2. Abre una tercer pestaña con la página de YOUTUBE</a:t>
            </a:r>
          </a:p>
          <a:p>
            <a:r>
              <a:rPr lang="es-ES_tradnl" sz="2400" dirty="0">
                <a:solidFill>
                  <a:prstClr val="black"/>
                </a:solidFill>
                <a:latin typeface="Calibri" charset="0"/>
              </a:rPr>
              <a:t>3. Abre una cuarta pestaña con la página de GOOGLE</a:t>
            </a:r>
          </a:p>
          <a:p>
            <a:endParaRPr lang="es-ES_tradnl" sz="2400" dirty="0">
              <a:solidFill>
                <a:prstClr val="black"/>
              </a:solidFill>
              <a:latin typeface="Calibri" charset="0"/>
            </a:endParaRPr>
          </a:p>
          <a:p>
            <a:r>
              <a:rPr lang="es-ES_tradnl" sz="2400" b="1" dirty="0">
                <a:solidFill>
                  <a:prstClr val="black"/>
                </a:solidFill>
                <a:latin typeface="Calibri" charset="0"/>
              </a:rPr>
              <a:t>HASTA AHÍ DEBERÁS DE TENER ABIERTO EL NAVEGADOR DE GOOGLE CHROME CON 4 PESTAÑAS, GMAIL, FACEBOOK, YOUTUBE Y GOOGLE.</a:t>
            </a:r>
            <a:endParaRPr lang="es-ES_tradnl" sz="2400" dirty="0">
              <a:solidFill>
                <a:prstClr val="black"/>
              </a:solidFill>
              <a:latin typeface="Calibri" charset="0"/>
            </a:endParaRPr>
          </a:p>
          <a:p>
            <a:endParaRPr lang="es-ES_tradnl" sz="2400" dirty="0">
              <a:solidFill>
                <a:prstClr val="black"/>
              </a:solidFill>
              <a:latin typeface="Calibri" charset="0"/>
            </a:endParaRPr>
          </a:p>
          <a:p>
            <a:r>
              <a:rPr lang="es-ES_tradnl" sz="2400" b="1" dirty="0">
                <a:solidFill>
                  <a:prstClr val="black"/>
                </a:solidFill>
                <a:latin typeface="Calibri" charset="0"/>
              </a:rPr>
              <a:t>PUBLICACIONES EN FACEBOOK / Video de YOUTUBE</a:t>
            </a:r>
            <a:endParaRPr lang="es-ES_tradnl" sz="2400" dirty="0">
              <a:solidFill>
                <a:prstClr val="black"/>
              </a:solidFill>
              <a:latin typeface="Calibri" charset="0"/>
            </a:endParaRPr>
          </a:p>
          <a:p>
            <a:r>
              <a:rPr lang="es-ES_tradnl" sz="2400" dirty="0">
                <a:solidFill>
                  <a:prstClr val="black"/>
                </a:solidFill>
                <a:latin typeface="Calibri" charset="0"/>
              </a:rPr>
              <a:t>4. Busca en YOUTUBE un video de algún tema que te guste y quieras compartir en tu muro de FACEBOOK con tus amigos.</a:t>
            </a:r>
          </a:p>
          <a:p>
            <a:r>
              <a:rPr lang="es-ES_tradnl" sz="2400" dirty="0">
                <a:solidFill>
                  <a:prstClr val="black"/>
                </a:solidFill>
                <a:latin typeface="Calibri" charset="0"/>
              </a:rPr>
              <a:t>5. Copia el link de ese video y compártelo en tu FACEBOOK. Agrégale a esa misma publicación tu estado de ánimo y tu ubicación, ponle Colonia Santa María la Ribera. Ponle en el ícono correspondiente que esa publicación solo la podrán ver tus amigos. Una vez hecho esto ahora si ponle publicar.</a:t>
            </a:r>
            <a:endParaRPr lang="es-ES_tradnl" sz="2400" dirty="0"/>
          </a:p>
        </p:txBody>
      </p:sp>
    </p:spTree>
    <p:extLst>
      <p:ext uri="{BB962C8B-B14F-4D97-AF65-F5344CB8AC3E}">
        <p14:creationId xmlns:p14="http://schemas.microsoft.com/office/powerpoint/2010/main" val="13595222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84420" y="889844"/>
            <a:ext cx="10792918" cy="5262979"/>
          </a:xfrm>
          <a:prstGeom prst="rect">
            <a:avLst/>
          </a:prstGeom>
        </p:spPr>
        <p:txBody>
          <a:bodyPr wrap="square">
            <a:spAutoFit/>
          </a:bodyPr>
          <a:lstStyle/>
          <a:p>
            <a:r>
              <a:rPr lang="es-ES_tradnl" sz="2400" b="1" dirty="0">
                <a:solidFill>
                  <a:prstClr val="black"/>
                </a:solidFill>
                <a:latin typeface="Calibri" charset="0"/>
              </a:rPr>
              <a:t>PUBLICACIONES EN FACEBOOK / Compartir una imagen y etiquetar personas a tu publicación</a:t>
            </a:r>
            <a:endParaRPr lang="es-ES_tradnl" sz="2400" dirty="0">
              <a:solidFill>
                <a:prstClr val="black"/>
              </a:solidFill>
              <a:latin typeface="Calibri" charset="0"/>
            </a:endParaRPr>
          </a:p>
          <a:p>
            <a:r>
              <a:rPr lang="es-ES_tradnl" sz="2400" dirty="0">
                <a:solidFill>
                  <a:prstClr val="black"/>
                </a:solidFill>
                <a:latin typeface="Calibri" charset="0"/>
              </a:rPr>
              <a:t>6. Regresa a la pestaña donde tienes abierto tu GMAIL.</a:t>
            </a:r>
          </a:p>
          <a:p>
            <a:r>
              <a:rPr lang="es-ES_tradnl" sz="2400" dirty="0">
                <a:solidFill>
                  <a:prstClr val="black"/>
                </a:solidFill>
                <a:latin typeface="Calibri" charset="0"/>
              </a:rPr>
              <a:t>7. Abre el mail que te envió el maestro con el titulo FOTO DE GRUPO.</a:t>
            </a:r>
          </a:p>
          <a:p>
            <a:r>
              <a:rPr lang="es-ES_tradnl" sz="2400" dirty="0">
                <a:solidFill>
                  <a:prstClr val="black"/>
                </a:solidFill>
                <a:latin typeface="Calibri" charset="0"/>
              </a:rPr>
              <a:t>8. Descarga la imagen adjunta a ese correo a tu carpeta de imágenes.</a:t>
            </a:r>
          </a:p>
          <a:p>
            <a:r>
              <a:rPr lang="es-ES_tradnl" sz="2400" dirty="0">
                <a:solidFill>
                  <a:prstClr val="black"/>
                </a:solidFill>
                <a:latin typeface="Calibri" charset="0"/>
              </a:rPr>
              <a:t>9. Regresa a tu FACEBOOK  y dale </a:t>
            </a:r>
            <a:r>
              <a:rPr lang="es-ES_tradnl" sz="2400" dirty="0" err="1">
                <a:solidFill>
                  <a:prstClr val="black"/>
                </a:solidFill>
                <a:latin typeface="Calibri" charset="0"/>
              </a:rPr>
              <a:t>click</a:t>
            </a:r>
            <a:r>
              <a:rPr lang="es-ES_tradnl" sz="2400" dirty="0">
                <a:solidFill>
                  <a:prstClr val="black"/>
                </a:solidFill>
                <a:latin typeface="Calibri" charset="0"/>
              </a:rPr>
              <a:t> en FOTO/VIDEO. Te abrirá una ventanita en la que deberás de buscar tu carpeta de imágenes y seleccionar la imagen que acabas de descargar. ( Selecciona primero ESCRITORIO, luego la carpeta con tu nombre, luego IMÁGENES y luego selecciona la imagen).</a:t>
            </a:r>
          </a:p>
          <a:p>
            <a:r>
              <a:rPr lang="es-ES_tradnl" sz="2400" dirty="0">
                <a:solidFill>
                  <a:prstClr val="black"/>
                </a:solidFill>
                <a:latin typeface="Calibri" charset="0"/>
              </a:rPr>
              <a:t>10. Ahora agrégale a esa misma publicación con tu foto, un texto, algo así como “En examen de computación” o “Cada vez le entiendo más a Facebook” o “Hola a todos”.</a:t>
            </a:r>
          </a:p>
          <a:p>
            <a:r>
              <a:rPr lang="es-ES_tradnl" sz="2400" dirty="0">
                <a:solidFill>
                  <a:prstClr val="black"/>
                </a:solidFill>
                <a:latin typeface="Calibri" charset="0"/>
              </a:rPr>
              <a:t>11. Etiqueta en esa misma publicación a tus compañeras de clase.</a:t>
            </a:r>
          </a:p>
          <a:p>
            <a:r>
              <a:rPr lang="es-ES_tradnl" sz="2400" dirty="0">
                <a:solidFill>
                  <a:prstClr val="black"/>
                </a:solidFill>
                <a:latin typeface="Calibri" charset="0"/>
              </a:rPr>
              <a:t>12. Ahora si, publica tu foto.</a:t>
            </a:r>
            <a:endParaRPr lang="es-ES_tradnl" sz="2400" dirty="0"/>
          </a:p>
        </p:txBody>
      </p:sp>
    </p:spTree>
    <p:extLst>
      <p:ext uri="{BB962C8B-B14F-4D97-AF65-F5344CB8AC3E}">
        <p14:creationId xmlns:p14="http://schemas.microsoft.com/office/powerpoint/2010/main" val="3197652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49311" y="1386831"/>
            <a:ext cx="10208302" cy="3046988"/>
          </a:xfrm>
          <a:prstGeom prst="rect">
            <a:avLst/>
          </a:prstGeom>
        </p:spPr>
        <p:txBody>
          <a:bodyPr wrap="square">
            <a:spAutoFit/>
          </a:bodyPr>
          <a:lstStyle/>
          <a:p>
            <a:r>
              <a:rPr lang="es-ES_tradnl" sz="2400" b="1" dirty="0">
                <a:solidFill>
                  <a:prstClr val="black"/>
                </a:solidFill>
                <a:latin typeface="Calibri" charset="0"/>
              </a:rPr>
              <a:t>CHATS Y MENSAJES PRIVADOS EN FACEBOOK</a:t>
            </a:r>
            <a:endParaRPr lang="es-ES_tradnl" sz="2400" dirty="0">
              <a:solidFill>
                <a:prstClr val="black"/>
              </a:solidFill>
              <a:latin typeface="Calibri" charset="0"/>
            </a:endParaRPr>
          </a:p>
          <a:p>
            <a:r>
              <a:rPr lang="es-ES_tradnl" sz="2400" dirty="0">
                <a:solidFill>
                  <a:prstClr val="black"/>
                </a:solidFill>
                <a:latin typeface="Calibri" charset="0"/>
              </a:rPr>
              <a:t>13. Abre una ventana de chat de alguna de tus compañeras de clase.</a:t>
            </a:r>
          </a:p>
          <a:p>
            <a:r>
              <a:rPr lang="es-ES_tradnl" sz="2400" dirty="0">
                <a:solidFill>
                  <a:prstClr val="black"/>
                </a:solidFill>
                <a:latin typeface="Calibri" charset="0"/>
              </a:rPr>
              <a:t>14. Envíale una imagen o foto de tu carpeta de imágenes.</a:t>
            </a:r>
          </a:p>
          <a:p>
            <a:r>
              <a:rPr lang="es-ES_tradnl" sz="2400" dirty="0">
                <a:solidFill>
                  <a:prstClr val="black"/>
                </a:solidFill>
                <a:latin typeface="Calibri" charset="0"/>
              </a:rPr>
              <a:t>15. Ahora envíale un </a:t>
            </a:r>
            <a:r>
              <a:rPr lang="es-ES_tradnl" sz="2400" dirty="0" err="1">
                <a:solidFill>
                  <a:prstClr val="black"/>
                </a:solidFill>
                <a:latin typeface="Calibri" charset="0"/>
              </a:rPr>
              <a:t>sticker</a:t>
            </a:r>
            <a:r>
              <a:rPr lang="es-ES_tradnl" sz="2400" dirty="0">
                <a:solidFill>
                  <a:prstClr val="black"/>
                </a:solidFill>
                <a:latin typeface="Calibri" charset="0"/>
              </a:rPr>
              <a:t>.</a:t>
            </a:r>
          </a:p>
          <a:p>
            <a:r>
              <a:rPr lang="es-ES_tradnl" sz="2400" dirty="0">
                <a:solidFill>
                  <a:prstClr val="black"/>
                </a:solidFill>
                <a:latin typeface="Calibri" charset="0"/>
              </a:rPr>
              <a:t>16. Ahora envíale un </a:t>
            </a:r>
            <a:r>
              <a:rPr lang="es-ES_tradnl" sz="2400" dirty="0" err="1">
                <a:solidFill>
                  <a:prstClr val="black"/>
                </a:solidFill>
                <a:latin typeface="Calibri" charset="0"/>
              </a:rPr>
              <a:t>emoticon</a:t>
            </a:r>
            <a:r>
              <a:rPr lang="es-ES_tradnl" sz="2400" dirty="0">
                <a:solidFill>
                  <a:prstClr val="black"/>
                </a:solidFill>
                <a:latin typeface="Calibri" charset="0"/>
              </a:rPr>
              <a:t>.</a:t>
            </a:r>
          </a:p>
          <a:p>
            <a:r>
              <a:rPr lang="es-ES_tradnl" sz="2400" dirty="0">
                <a:solidFill>
                  <a:prstClr val="black"/>
                </a:solidFill>
                <a:latin typeface="Calibri" charset="0"/>
              </a:rPr>
              <a:t>17. Cierra esa ventana de chat.</a:t>
            </a:r>
          </a:p>
          <a:p>
            <a:r>
              <a:rPr lang="es-ES_tradnl" sz="2400" dirty="0">
                <a:solidFill>
                  <a:prstClr val="black"/>
                </a:solidFill>
                <a:latin typeface="Calibri" charset="0"/>
              </a:rPr>
              <a:t>18. Abre otra ventana de chat con otra compañera de clase y agrega a esa misma conversación a otra de tus compañeras.</a:t>
            </a:r>
            <a:endParaRPr lang="es-ES_tradnl" sz="2400" dirty="0"/>
          </a:p>
        </p:txBody>
      </p:sp>
    </p:spTree>
    <p:extLst>
      <p:ext uri="{BB962C8B-B14F-4D97-AF65-F5344CB8AC3E}">
        <p14:creationId xmlns:p14="http://schemas.microsoft.com/office/powerpoint/2010/main" val="961135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9" y="0"/>
            <a:ext cx="9720072" cy="1499616"/>
          </a:xfrm>
        </p:spPr>
        <p:txBody>
          <a:bodyPr>
            <a:normAutofit/>
          </a:bodyPr>
          <a:lstStyle/>
          <a:p>
            <a:r>
              <a:rPr lang="es-ES_tradnl" sz="7200" dirty="0" smtClean="0">
                <a:solidFill>
                  <a:schemeClr val="accent2"/>
                </a:solidFill>
              </a:rPr>
              <a:t>EQUIPO DE COMPUTO B</a:t>
            </a:r>
            <a:r>
              <a:rPr lang="es-ES" sz="7200" dirty="0" smtClean="0">
                <a:solidFill>
                  <a:schemeClr val="accent2"/>
                </a:solidFill>
              </a:rPr>
              <a:t>ÁSICO</a:t>
            </a:r>
            <a:endParaRPr lang="es-ES_tradnl" sz="7200" dirty="0">
              <a:solidFill>
                <a:schemeClr val="accent2"/>
              </a:solidFill>
            </a:endParaRPr>
          </a:p>
        </p:txBody>
      </p:sp>
      <p:sp>
        <p:nvSpPr>
          <p:cNvPr id="3" name="Marcador de contenido 2"/>
          <p:cNvSpPr>
            <a:spLocks noGrp="1"/>
          </p:cNvSpPr>
          <p:nvPr>
            <p:ph idx="1"/>
          </p:nvPr>
        </p:nvSpPr>
        <p:spPr>
          <a:xfrm>
            <a:off x="1024128" y="1499616"/>
            <a:ext cx="9720073" cy="4809744"/>
          </a:xfrm>
        </p:spPr>
        <p:txBody>
          <a:bodyPr/>
          <a:lstStyle/>
          <a:p>
            <a:pPr algn="just"/>
            <a:r>
              <a:rPr lang="es-ES_tradnl" sz="2800" dirty="0" smtClean="0"/>
              <a:t>* CPU</a:t>
            </a:r>
          </a:p>
          <a:p>
            <a:pPr algn="just"/>
            <a:r>
              <a:rPr lang="es-ES_tradnl" sz="2800" dirty="0" smtClean="0"/>
              <a:t>* MONITOR</a:t>
            </a:r>
          </a:p>
          <a:p>
            <a:pPr algn="just"/>
            <a:r>
              <a:rPr lang="es-ES_tradnl" sz="2800" dirty="0" smtClean="0"/>
              <a:t>* TECLADO</a:t>
            </a:r>
          </a:p>
          <a:p>
            <a:pPr algn="just"/>
            <a:r>
              <a:rPr lang="es-ES_tradnl" sz="2800" dirty="0" smtClean="0"/>
              <a:t>* RATON o MOUSE</a:t>
            </a:r>
          </a:p>
          <a:p>
            <a:pPr algn="just"/>
            <a:endParaRPr lang="es-ES_tradnl" sz="2800" dirty="0" smtClean="0"/>
          </a:p>
          <a:p>
            <a:pPr algn="just"/>
            <a:endParaRPr lang="es-ES_tradnl" sz="2800" b="1" dirty="0" smtClean="0"/>
          </a:p>
          <a:p>
            <a:endParaRPr lang="es-ES_tradnl" b="1" dirty="0"/>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44180" y="4288233"/>
            <a:ext cx="2951921" cy="1969353"/>
          </a:xfrm>
          <a:prstGeom prst="rect">
            <a:avLst/>
          </a:prstGeom>
        </p:spPr>
      </p:pic>
      <p:pic>
        <p:nvPicPr>
          <p:cNvPr id="6" name="Imagen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489" y="4147845"/>
            <a:ext cx="3404998" cy="2250136"/>
          </a:xfrm>
          <a:prstGeom prst="rect">
            <a:avLst/>
          </a:prstGeom>
        </p:spPr>
      </p:pic>
      <p:pic>
        <p:nvPicPr>
          <p:cNvPr id="7"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88170" y="4147844"/>
            <a:ext cx="2250137" cy="2250137"/>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38307" y="4428628"/>
            <a:ext cx="3197002" cy="1969353"/>
          </a:xfrm>
          <a:prstGeom prst="rect">
            <a:avLst/>
          </a:prstGeom>
        </p:spPr>
      </p:pic>
    </p:spTree>
    <p:extLst>
      <p:ext uri="{BB962C8B-B14F-4D97-AF65-F5344CB8AC3E}">
        <p14:creationId xmlns:p14="http://schemas.microsoft.com/office/powerpoint/2010/main" val="19292244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14399" y="450902"/>
            <a:ext cx="10897849" cy="3046988"/>
          </a:xfrm>
          <a:prstGeom prst="rect">
            <a:avLst/>
          </a:prstGeom>
        </p:spPr>
        <p:txBody>
          <a:bodyPr wrap="square">
            <a:spAutoFit/>
          </a:bodyPr>
          <a:lstStyle/>
          <a:p>
            <a:r>
              <a:rPr lang="es-ES_tradnl" sz="2400" b="1" dirty="0">
                <a:solidFill>
                  <a:prstClr val="black"/>
                </a:solidFill>
                <a:latin typeface="Calibri" charset="0"/>
              </a:rPr>
              <a:t>GOOGLE / Búsqueda de imágenes</a:t>
            </a:r>
            <a:endParaRPr lang="es-ES_tradnl" sz="2400" dirty="0">
              <a:solidFill>
                <a:prstClr val="black"/>
              </a:solidFill>
              <a:latin typeface="Calibri" charset="0"/>
            </a:endParaRPr>
          </a:p>
          <a:p>
            <a:r>
              <a:rPr lang="es-ES_tradnl" sz="2400" dirty="0" smtClean="0">
                <a:solidFill>
                  <a:prstClr val="black"/>
                </a:solidFill>
                <a:latin typeface="Calibri" charset="0"/>
              </a:rPr>
              <a:t>19. </a:t>
            </a:r>
            <a:r>
              <a:rPr lang="es-ES_tradnl" sz="2400" dirty="0">
                <a:solidFill>
                  <a:prstClr val="black"/>
                </a:solidFill>
                <a:latin typeface="Calibri" charset="0"/>
              </a:rPr>
              <a:t>Regresa a la pestaña de GOOGLE.</a:t>
            </a:r>
          </a:p>
          <a:p>
            <a:r>
              <a:rPr lang="es-ES_tradnl" sz="2400" dirty="0" smtClean="0">
                <a:solidFill>
                  <a:prstClr val="black"/>
                </a:solidFill>
                <a:latin typeface="Calibri" charset="0"/>
              </a:rPr>
              <a:t>20. </a:t>
            </a:r>
            <a:r>
              <a:rPr lang="es-ES_tradnl" sz="2400" dirty="0">
                <a:solidFill>
                  <a:prstClr val="black"/>
                </a:solidFill>
                <a:latin typeface="Calibri" charset="0"/>
              </a:rPr>
              <a:t>Busca algo de esto: TULIPAN, JACARANDAS, GIRASOL, ORQUIDEAS, ROSAS o CLAVEL.</a:t>
            </a:r>
          </a:p>
          <a:p>
            <a:r>
              <a:rPr lang="es-ES_tradnl" sz="2400" dirty="0" smtClean="0">
                <a:solidFill>
                  <a:prstClr val="black"/>
                </a:solidFill>
                <a:latin typeface="Calibri" charset="0"/>
              </a:rPr>
              <a:t>21. </a:t>
            </a:r>
            <a:r>
              <a:rPr lang="es-ES_tradnl" sz="2400" dirty="0">
                <a:solidFill>
                  <a:prstClr val="black"/>
                </a:solidFill>
                <a:latin typeface="Calibri" charset="0"/>
              </a:rPr>
              <a:t>Ve a imágenes, abre alguna imagen que te guste y </a:t>
            </a:r>
            <a:r>
              <a:rPr lang="es-ES_tradnl" sz="2400" dirty="0" err="1">
                <a:solidFill>
                  <a:prstClr val="black"/>
                </a:solidFill>
                <a:latin typeface="Calibri" charset="0"/>
              </a:rPr>
              <a:t>guardala</a:t>
            </a:r>
            <a:r>
              <a:rPr lang="es-ES_tradnl" sz="2400" dirty="0">
                <a:solidFill>
                  <a:prstClr val="black"/>
                </a:solidFill>
                <a:latin typeface="Calibri" charset="0"/>
              </a:rPr>
              <a:t> en tu carpeta de imágenes.</a:t>
            </a:r>
          </a:p>
          <a:p>
            <a:r>
              <a:rPr lang="es-ES_tradnl" sz="2400" dirty="0" smtClean="0">
                <a:solidFill>
                  <a:prstClr val="black"/>
                </a:solidFill>
                <a:latin typeface="Calibri" charset="0"/>
              </a:rPr>
              <a:t>22. </a:t>
            </a:r>
            <a:r>
              <a:rPr lang="es-ES_tradnl" sz="2400" dirty="0">
                <a:solidFill>
                  <a:prstClr val="black"/>
                </a:solidFill>
                <a:latin typeface="Calibri" charset="0"/>
              </a:rPr>
              <a:t>Ahora ve atrás y busca un video de esa flor que escogiste.</a:t>
            </a:r>
          </a:p>
          <a:p>
            <a:endParaRPr lang="es-ES_tradnl" sz="2400" dirty="0">
              <a:solidFill>
                <a:prstClr val="black"/>
              </a:solidFill>
              <a:latin typeface="Calibri" charset="0"/>
            </a:endParaRPr>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64522" y="3827685"/>
            <a:ext cx="5347726" cy="2486910"/>
          </a:xfrm>
          <a:prstGeom prst="rect">
            <a:avLst/>
          </a:prstGeom>
        </p:spPr>
      </p:pic>
      <p:sp>
        <p:nvSpPr>
          <p:cNvPr id="6" name="Rectángulo 5"/>
          <p:cNvSpPr/>
          <p:nvPr/>
        </p:nvSpPr>
        <p:spPr>
          <a:xfrm>
            <a:off x="914399" y="3362980"/>
            <a:ext cx="5550123" cy="3416320"/>
          </a:xfrm>
          <a:prstGeom prst="rect">
            <a:avLst/>
          </a:prstGeom>
        </p:spPr>
        <p:txBody>
          <a:bodyPr wrap="square">
            <a:spAutoFit/>
          </a:bodyPr>
          <a:lstStyle/>
          <a:p>
            <a:r>
              <a:rPr lang="es-ES_tradnl" sz="2400" b="1" dirty="0">
                <a:solidFill>
                  <a:prstClr val="black"/>
                </a:solidFill>
                <a:latin typeface="Calibri" charset="0"/>
              </a:rPr>
              <a:t>GOOGLE / Búsquedas más específicas</a:t>
            </a:r>
            <a:endParaRPr lang="es-ES_tradnl" sz="2400" dirty="0">
              <a:solidFill>
                <a:prstClr val="black"/>
              </a:solidFill>
              <a:latin typeface="Calibri" charset="0"/>
            </a:endParaRPr>
          </a:p>
          <a:p>
            <a:r>
              <a:rPr lang="es-ES_tradnl" sz="2400" dirty="0" smtClean="0">
                <a:solidFill>
                  <a:prstClr val="black"/>
                </a:solidFill>
                <a:latin typeface="Calibri" charset="0"/>
              </a:rPr>
              <a:t>23. </a:t>
            </a:r>
            <a:r>
              <a:rPr lang="es-ES_tradnl" sz="2400" dirty="0">
                <a:solidFill>
                  <a:prstClr val="black"/>
                </a:solidFill>
                <a:latin typeface="Calibri" charset="0"/>
              </a:rPr>
              <a:t>Busca ABBA en GOOGLE.</a:t>
            </a:r>
          </a:p>
          <a:p>
            <a:r>
              <a:rPr lang="es-ES_tradnl" sz="2400" dirty="0" smtClean="0">
                <a:solidFill>
                  <a:prstClr val="black"/>
                </a:solidFill>
                <a:latin typeface="Calibri" charset="0"/>
              </a:rPr>
              <a:t>24. </a:t>
            </a:r>
            <a:r>
              <a:rPr lang="es-ES_tradnl" sz="2400" dirty="0">
                <a:solidFill>
                  <a:prstClr val="black"/>
                </a:solidFill>
                <a:latin typeface="Calibri" charset="0"/>
              </a:rPr>
              <a:t>Haz más específica tu búsqueda con HERRAMIENTAS DE BÚSQUEDA. Ponle que solo te muestre páginas de México, páginas en español y de la última semana.</a:t>
            </a:r>
          </a:p>
          <a:p>
            <a:r>
              <a:rPr lang="es-ES_tradnl" sz="2400" dirty="0">
                <a:solidFill>
                  <a:prstClr val="black"/>
                </a:solidFill>
                <a:latin typeface="Calibri" charset="0"/>
              </a:rPr>
              <a:t>De haberlo hecho bien te debieron de haber aparecido hasta arriba estos 3 resultados:</a:t>
            </a:r>
            <a:endParaRPr lang="es-ES_tradnl" sz="2400" dirty="0"/>
          </a:p>
        </p:txBody>
      </p:sp>
    </p:spTree>
    <p:extLst>
      <p:ext uri="{BB962C8B-B14F-4D97-AF65-F5344CB8AC3E}">
        <p14:creationId xmlns:p14="http://schemas.microsoft.com/office/powerpoint/2010/main" val="626523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99079" y="2608287"/>
            <a:ext cx="9720072" cy="1499616"/>
          </a:xfrm>
        </p:spPr>
        <p:txBody>
          <a:bodyPr>
            <a:normAutofit fontScale="90000"/>
          </a:bodyPr>
          <a:lstStyle/>
          <a:p>
            <a:pPr algn="ctr"/>
            <a:r>
              <a:rPr lang="es-ES_tradnl" sz="7200" dirty="0" smtClean="0">
                <a:solidFill>
                  <a:schemeClr val="accent2"/>
                </a:solidFill>
              </a:rPr>
              <a:t>¿CU</a:t>
            </a:r>
            <a:r>
              <a:rPr lang="es-ES" sz="7200" dirty="0" smtClean="0">
                <a:solidFill>
                  <a:schemeClr val="accent2"/>
                </a:solidFill>
              </a:rPr>
              <a:t>ÁL ES EL </a:t>
            </a:r>
            <a:r>
              <a:rPr lang="es-ES_tradnl" sz="7200" dirty="0" smtClean="0">
                <a:solidFill>
                  <a:schemeClr val="accent2"/>
                </a:solidFill>
              </a:rPr>
              <a:t>EQUIPO B</a:t>
            </a:r>
            <a:r>
              <a:rPr lang="es-ES" sz="7200" dirty="0" smtClean="0">
                <a:solidFill>
                  <a:schemeClr val="accent2"/>
                </a:solidFill>
              </a:rPr>
              <a:t>ÁSICO </a:t>
            </a:r>
            <a:r>
              <a:rPr lang="es-ES_tradnl" sz="7200" dirty="0" smtClean="0">
                <a:solidFill>
                  <a:schemeClr val="accent2"/>
                </a:solidFill>
              </a:rPr>
              <a:t>DE COMPUTO?</a:t>
            </a:r>
            <a:endParaRPr lang="es-ES_tradnl" sz="7200" dirty="0">
              <a:solidFill>
                <a:schemeClr val="accent2"/>
              </a:solidFill>
            </a:endParaRPr>
          </a:p>
        </p:txBody>
      </p:sp>
    </p:spTree>
    <p:extLst>
      <p:ext uri="{BB962C8B-B14F-4D97-AF65-F5344CB8AC3E}">
        <p14:creationId xmlns:p14="http://schemas.microsoft.com/office/powerpoint/2010/main" val="14504987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99079" y="2353453"/>
            <a:ext cx="9720072" cy="2518350"/>
          </a:xfrm>
        </p:spPr>
        <p:txBody>
          <a:bodyPr>
            <a:normAutofit/>
          </a:bodyPr>
          <a:lstStyle/>
          <a:p>
            <a:pPr algn="ctr"/>
            <a:r>
              <a:rPr lang="es-ES_tradnl" sz="7200" dirty="0" smtClean="0">
                <a:solidFill>
                  <a:schemeClr val="accent2"/>
                </a:solidFill>
              </a:rPr>
              <a:t>¿</a:t>
            </a:r>
            <a:r>
              <a:rPr lang="es-ES" sz="7200" dirty="0" smtClean="0">
                <a:solidFill>
                  <a:schemeClr val="accent2"/>
                </a:solidFill>
              </a:rPr>
              <a:t>QUÉ ES EL HARDWARE?</a:t>
            </a:r>
            <a:br>
              <a:rPr lang="es-ES" sz="7200" dirty="0" smtClean="0">
                <a:solidFill>
                  <a:schemeClr val="accent2"/>
                </a:solidFill>
              </a:rPr>
            </a:br>
            <a:r>
              <a:rPr lang="es-ES" sz="7200" dirty="0" smtClean="0">
                <a:solidFill>
                  <a:schemeClr val="accent2"/>
                </a:solidFill>
              </a:rPr>
              <a:t>DA DOS EJEMPLOS</a:t>
            </a:r>
            <a:endParaRPr lang="es-ES_tradnl" sz="7200" dirty="0">
              <a:solidFill>
                <a:schemeClr val="accent2"/>
              </a:solidFill>
            </a:endParaRPr>
          </a:p>
        </p:txBody>
      </p:sp>
    </p:spTree>
    <p:extLst>
      <p:ext uri="{BB962C8B-B14F-4D97-AF65-F5344CB8AC3E}">
        <p14:creationId xmlns:p14="http://schemas.microsoft.com/office/powerpoint/2010/main" val="429341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99079" y="2353453"/>
            <a:ext cx="9720072" cy="2518350"/>
          </a:xfrm>
        </p:spPr>
        <p:txBody>
          <a:bodyPr>
            <a:normAutofit/>
          </a:bodyPr>
          <a:lstStyle/>
          <a:p>
            <a:pPr algn="ctr"/>
            <a:r>
              <a:rPr lang="es-ES_tradnl" sz="7200" dirty="0" smtClean="0">
                <a:solidFill>
                  <a:schemeClr val="accent2"/>
                </a:solidFill>
              </a:rPr>
              <a:t>¿</a:t>
            </a:r>
            <a:r>
              <a:rPr lang="es-ES" sz="7200" dirty="0" smtClean="0">
                <a:solidFill>
                  <a:schemeClr val="accent2"/>
                </a:solidFill>
              </a:rPr>
              <a:t>QUÉ ES EL SOFTWARE?</a:t>
            </a:r>
            <a:br>
              <a:rPr lang="es-ES" sz="7200" dirty="0" smtClean="0">
                <a:solidFill>
                  <a:schemeClr val="accent2"/>
                </a:solidFill>
              </a:rPr>
            </a:br>
            <a:r>
              <a:rPr lang="es-ES" sz="7200" dirty="0" smtClean="0">
                <a:solidFill>
                  <a:schemeClr val="accent2"/>
                </a:solidFill>
              </a:rPr>
              <a:t>DA DOS EJEMPLOS</a:t>
            </a:r>
            <a:endParaRPr lang="es-ES_tradnl" sz="7200" dirty="0">
              <a:solidFill>
                <a:schemeClr val="accent2"/>
              </a:solidFill>
            </a:endParaRPr>
          </a:p>
        </p:txBody>
      </p:sp>
    </p:spTree>
    <p:extLst>
      <p:ext uri="{BB962C8B-B14F-4D97-AF65-F5344CB8AC3E}">
        <p14:creationId xmlns:p14="http://schemas.microsoft.com/office/powerpoint/2010/main" val="14902781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99079" y="2353453"/>
            <a:ext cx="9720072" cy="2518350"/>
          </a:xfrm>
        </p:spPr>
        <p:txBody>
          <a:bodyPr>
            <a:normAutofit fontScale="90000"/>
          </a:bodyPr>
          <a:lstStyle/>
          <a:p>
            <a:pPr algn="ctr"/>
            <a:r>
              <a:rPr lang="es-ES" sz="7200" dirty="0" smtClean="0">
                <a:solidFill>
                  <a:schemeClr val="accent2"/>
                </a:solidFill>
              </a:rPr>
              <a:t>¿QUÉ ES INTERNET?</a:t>
            </a:r>
            <a:br>
              <a:rPr lang="es-ES" sz="7200" dirty="0" smtClean="0">
                <a:solidFill>
                  <a:schemeClr val="accent2"/>
                </a:solidFill>
              </a:rPr>
            </a:br>
            <a:r>
              <a:rPr lang="es-ES" sz="7200" dirty="0" smtClean="0">
                <a:solidFill>
                  <a:schemeClr val="accent2"/>
                </a:solidFill>
              </a:rPr>
              <a:t>DA LA DEFINICIÓN MÁS CORTA</a:t>
            </a:r>
            <a:br>
              <a:rPr lang="es-ES" sz="7200" dirty="0" smtClean="0">
                <a:solidFill>
                  <a:schemeClr val="accent2"/>
                </a:solidFill>
              </a:rPr>
            </a:br>
            <a:r>
              <a:rPr lang="es-ES" sz="7200" dirty="0" smtClean="0">
                <a:solidFill>
                  <a:schemeClr val="accent2"/>
                </a:solidFill>
              </a:rPr>
              <a:t>_ _ _  DE  _ _ _ _ _</a:t>
            </a:r>
            <a:endParaRPr lang="es-ES_tradnl" sz="7200" dirty="0">
              <a:solidFill>
                <a:schemeClr val="accent2"/>
              </a:solidFill>
            </a:endParaRPr>
          </a:p>
        </p:txBody>
      </p:sp>
    </p:spTree>
    <p:extLst>
      <p:ext uri="{BB962C8B-B14F-4D97-AF65-F5344CB8AC3E}">
        <p14:creationId xmlns:p14="http://schemas.microsoft.com/office/powerpoint/2010/main" val="9844717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99079" y="2353453"/>
            <a:ext cx="9720072" cy="2518350"/>
          </a:xfrm>
        </p:spPr>
        <p:txBody>
          <a:bodyPr>
            <a:normAutofit fontScale="90000"/>
          </a:bodyPr>
          <a:lstStyle/>
          <a:p>
            <a:pPr algn="ctr"/>
            <a:r>
              <a:rPr lang="es-ES" sz="7200" dirty="0" smtClean="0">
                <a:solidFill>
                  <a:schemeClr val="accent2"/>
                </a:solidFill>
              </a:rPr>
              <a:t>MENCIONA 5 ACTIVIDADES O POSIBILIDADES QUE SE PUEDEN REALIZAR EN INTERNET</a:t>
            </a:r>
            <a:endParaRPr lang="es-ES_tradnl" sz="7200" dirty="0">
              <a:solidFill>
                <a:schemeClr val="accent2"/>
              </a:solidFill>
            </a:endParaRPr>
          </a:p>
        </p:txBody>
      </p:sp>
    </p:spTree>
    <p:extLst>
      <p:ext uri="{BB962C8B-B14F-4D97-AF65-F5344CB8AC3E}">
        <p14:creationId xmlns:p14="http://schemas.microsoft.com/office/powerpoint/2010/main" val="16946255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1688" y="2629900"/>
            <a:ext cx="8177211" cy="3277858"/>
          </a:xfrm>
          <a:prstGeom prst="rect">
            <a:avLst/>
          </a:prstGeom>
        </p:spPr>
      </p:pic>
      <p:sp>
        <p:nvSpPr>
          <p:cNvPr id="7" name="CuadroTexto 6"/>
          <p:cNvSpPr txBox="1"/>
          <p:nvPr/>
        </p:nvSpPr>
        <p:spPr>
          <a:xfrm>
            <a:off x="6373092" y="1121062"/>
            <a:ext cx="1569660" cy="369332"/>
          </a:xfrm>
          <a:prstGeom prst="rect">
            <a:avLst/>
          </a:prstGeom>
          <a:noFill/>
        </p:spPr>
        <p:txBody>
          <a:bodyPr wrap="none" rtlCol="0">
            <a:spAutoFit/>
          </a:bodyPr>
          <a:lstStyle/>
          <a:p>
            <a:r>
              <a:rPr lang="es-ES_tradnl" dirty="0" smtClean="0"/>
              <a:t>____________</a:t>
            </a:r>
            <a:endParaRPr lang="es-ES_tradnl" dirty="0"/>
          </a:p>
        </p:txBody>
      </p:sp>
      <p:sp>
        <p:nvSpPr>
          <p:cNvPr id="8" name="CuadroTexto 7"/>
          <p:cNvSpPr txBox="1"/>
          <p:nvPr/>
        </p:nvSpPr>
        <p:spPr>
          <a:xfrm>
            <a:off x="278412" y="4440279"/>
            <a:ext cx="1223412" cy="369332"/>
          </a:xfrm>
          <a:prstGeom prst="rect">
            <a:avLst/>
          </a:prstGeom>
          <a:noFill/>
        </p:spPr>
        <p:txBody>
          <a:bodyPr wrap="none" rtlCol="0">
            <a:spAutoFit/>
          </a:bodyPr>
          <a:lstStyle/>
          <a:p>
            <a:r>
              <a:rPr lang="es-ES_tradnl" dirty="0" smtClean="0"/>
              <a:t>_________</a:t>
            </a:r>
            <a:endParaRPr lang="es-ES_tradnl" dirty="0"/>
          </a:p>
        </p:txBody>
      </p:sp>
      <p:cxnSp>
        <p:nvCxnSpPr>
          <p:cNvPr id="10" name="Conector recto de flecha 9"/>
          <p:cNvCxnSpPr>
            <a:stCxn id="8" idx="3"/>
          </p:cNvCxnSpPr>
          <p:nvPr/>
        </p:nvCxnSpPr>
        <p:spPr>
          <a:xfrm>
            <a:off x="1501824" y="4624945"/>
            <a:ext cx="1027064" cy="1849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a:off x="7158368" y="1499818"/>
            <a:ext cx="35238" cy="291502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3"/>
          <p:cNvSpPr txBox="1"/>
          <p:nvPr/>
        </p:nvSpPr>
        <p:spPr>
          <a:xfrm>
            <a:off x="3118178" y="6169009"/>
            <a:ext cx="2492990" cy="369332"/>
          </a:xfrm>
          <a:prstGeom prst="rect">
            <a:avLst/>
          </a:prstGeom>
          <a:noFill/>
        </p:spPr>
        <p:txBody>
          <a:bodyPr wrap="none" rtlCol="0">
            <a:spAutoFit/>
          </a:bodyPr>
          <a:lstStyle/>
          <a:p>
            <a:r>
              <a:rPr lang="es-ES_tradnl" dirty="0" smtClean="0"/>
              <a:t>____________________</a:t>
            </a:r>
            <a:endParaRPr lang="es-ES_tradnl" dirty="0"/>
          </a:p>
        </p:txBody>
      </p:sp>
      <p:cxnSp>
        <p:nvCxnSpPr>
          <p:cNvPr id="15" name="Conector recto de flecha 14"/>
          <p:cNvCxnSpPr/>
          <p:nvPr/>
        </p:nvCxnSpPr>
        <p:spPr>
          <a:xfrm flipH="1" flipV="1">
            <a:off x="4872037" y="5261816"/>
            <a:ext cx="1" cy="90719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5" name="CuadroTexto 24"/>
          <p:cNvSpPr txBox="1"/>
          <p:nvPr/>
        </p:nvSpPr>
        <p:spPr>
          <a:xfrm>
            <a:off x="6625897" y="5889313"/>
            <a:ext cx="747320" cy="369332"/>
          </a:xfrm>
          <a:prstGeom prst="rect">
            <a:avLst/>
          </a:prstGeom>
          <a:noFill/>
        </p:spPr>
        <p:txBody>
          <a:bodyPr wrap="none" rtlCol="0">
            <a:spAutoFit/>
          </a:bodyPr>
          <a:lstStyle/>
          <a:p>
            <a:r>
              <a:rPr lang="es-ES_tradnl" dirty="0" smtClean="0"/>
              <a:t>S___T</a:t>
            </a:r>
            <a:endParaRPr lang="es-ES_tradnl" dirty="0"/>
          </a:p>
        </p:txBody>
      </p:sp>
      <p:cxnSp>
        <p:nvCxnSpPr>
          <p:cNvPr id="26" name="Conector recto de flecha 25"/>
          <p:cNvCxnSpPr/>
          <p:nvPr/>
        </p:nvCxnSpPr>
        <p:spPr>
          <a:xfrm flipH="1" flipV="1">
            <a:off x="6972305" y="5000565"/>
            <a:ext cx="1" cy="90719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7" name="Cerrar llave 26"/>
          <p:cNvSpPr/>
          <p:nvPr/>
        </p:nvSpPr>
        <p:spPr>
          <a:xfrm>
            <a:off x="10101264" y="3846221"/>
            <a:ext cx="147636" cy="1714440"/>
          </a:xfrm>
          <a:prstGeom prst="rightBrace">
            <a:avLst/>
          </a:prstGeom>
          <a:ln w="349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28" name="CuadroTexto 27"/>
          <p:cNvSpPr txBox="1"/>
          <p:nvPr/>
        </p:nvSpPr>
        <p:spPr>
          <a:xfrm>
            <a:off x="10360741" y="4380275"/>
            <a:ext cx="1223412" cy="646331"/>
          </a:xfrm>
          <a:prstGeom prst="rect">
            <a:avLst/>
          </a:prstGeom>
          <a:noFill/>
        </p:spPr>
        <p:txBody>
          <a:bodyPr wrap="none" rtlCol="0">
            <a:spAutoFit/>
          </a:bodyPr>
          <a:lstStyle/>
          <a:p>
            <a:r>
              <a:rPr lang="es-ES_tradnl" dirty="0" smtClean="0"/>
              <a:t>TECLADO</a:t>
            </a:r>
          </a:p>
          <a:p>
            <a:r>
              <a:rPr lang="es-ES" dirty="0" smtClean="0"/>
              <a:t>_________</a:t>
            </a:r>
            <a:endParaRPr lang="es-ES_tradnl" dirty="0"/>
          </a:p>
        </p:txBody>
      </p:sp>
      <p:sp>
        <p:nvSpPr>
          <p:cNvPr id="29" name="CuadroTexto 28"/>
          <p:cNvSpPr txBox="1"/>
          <p:nvPr/>
        </p:nvSpPr>
        <p:spPr>
          <a:xfrm>
            <a:off x="280974" y="3081716"/>
            <a:ext cx="992579" cy="369332"/>
          </a:xfrm>
          <a:prstGeom prst="rect">
            <a:avLst/>
          </a:prstGeom>
          <a:noFill/>
        </p:spPr>
        <p:txBody>
          <a:bodyPr wrap="none" rtlCol="0">
            <a:spAutoFit/>
          </a:bodyPr>
          <a:lstStyle/>
          <a:p>
            <a:r>
              <a:rPr lang="es-ES_tradnl" dirty="0" smtClean="0"/>
              <a:t>_______</a:t>
            </a:r>
            <a:endParaRPr lang="es-ES_tradnl" dirty="0"/>
          </a:p>
        </p:txBody>
      </p:sp>
      <p:cxnSp>
        <p:nvCxnSpPr>
          <p:cNvPr id="30" name="Conector recto de flecha 29"/>
          <p:cNvCxnSpPr/>
          <p:nvPr/>
        </p:nvCxnSpPr>
        <p:spPr>
          <a:xfrm>
            <a:off x="1214192" y="3288811"/>
            <a:ext cx="1314696" cy="16223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p:cNvCxnSpPr/>
          <p:nvPr/>
        </p:nvCxnSpPr>
        <p:spPr>
          <a:xfrm flipV="1">
            <a:off x="1829923" y="5307542"/>
            <a:ext cx="1137335" cy="76643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6" name="CuadroTexto 35"/>
          <p:cNvSpPr txBox="1"/>
          <p:nvPr/>
        </p:nvSpPr>
        <p:spPr>
          <a:xfrm>
            <a:off x="114952" y="6169009"/>
            <a:ext cx="1915909" cy="369332"/>
          </a:xfrm>
          <a:prstGeom prst="rect">
            <a:avLst/>
          </a:prstGeom>
          <a:noFill/>
        </p:spPr>
        <p:txBody>
          <a:bodyPr wrap="none" rtlCol="0">
            <a:spAutoFit/>
          </a:bodyPr>
          <a:lstStyle/>
          <a:p>
            <a:r>
              <a:rPr lang="es-ES" dirty="0" smtClean="0"/>
              <a:t>_______________</a:t>
            </a:r>
            <a:endParaRPr lang="es-ES_tradnl" dirty="0"/>
          </a:p>
        </p:txBody>
      </p:sp>
    </p:spTree>
    <p:extLst>
      <p:ext uri="{BB962C8B-B14F-4D97-AF65-F5344CB8AC3E}">
        <p14:creationId xmlns:p14="http://schemas.microsoft.com/office/powerpoint/2010/main" val="11161808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8500" y="2128837"/>
            <a:ext cx="5877553" cy="3504628"/>
          </a:xfrm>
          <a:prstGeom prst="rect">
            <a:avLst/>
          </a:prstGeom>
        </p:spPr>
      </p:pic>
      <p:cxnSp>
        <p:nvCxnSpPr>
          <p:cNvPr id="10" name="Conector recto de flecha 9"/>
          <p:cNvCxnSpPr/>
          <p:nvPr/>
        </p:nvCxnSpPr>
        <p:spPr>
          <a:xfrm flipH="1">
            <a:off x="6929021" y="2156341"/>
            <a:ext cx="1364686" cy="36933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CuadroTexto 7"/>
          <p:cNvSpPr txBox="1"/>
          <p:nvPr/>
        </p:nvSpPr>
        <p:spPr>
          <a:xfrm>
            <a:off x="8293707" y="1944171"/>
            <a:ext cx="1929439" cy="369332"/>
          </a:xfrm>
          <a:prstGeom prst="rect">
            <a:avLst/>
          </a:prstGeom>
          <a:noFill/>
        </p:spPr>
        <p:txBody>
          <a:bodyPr wrap="none" rtlCol="0">
            <a:spAutoFit/>
          </a:bodyPr>
          <a:lstStyle/>
          <a:p>
            <a:r>
              <a:rPr lang="es-ES_tradnl" b="1" u="sng" dirty="0" smtClean="0">
                <a:solidFill>
                  <a:schemeClr val="accent2"/>
                </a:solidFill>
              </a:rPr>
              <a:t>BOTON DERECHO</a:t>
            </a:r>
            <a:endParaRPr lang="es-ES_tradnl" b="1" u="sng" dirty="0">
              <a:solidFill>
                <a:schemeClr val="accent2"/>
              </a:solidFill>
            </a:endParaRPr>
          </a:p>
        </p:txBody>
      </p:sp>
      <p:cxnSp>
        <p:nvCxnSpPr>
          <p:cNvPr id="20" name="Conector recto de flecha 19"/>
          <p:cNvCxnSpPr/>
          <p:nvPr/>
        </p:nvCxnSpPr>
        <p:spPr>
          <a:xfrm flipV="1">
            <a:off x="3341421" y="3292436"/>
            <a:ext cx="1552151" cy="39373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H="1" flipV="1">
            <a:off x="5881271" y="3039524"/>
            <a:ext cx="419524" cy="292312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1" name="CuadroTexto 30"/>
          <p:cNvSpPr txBox="1"/>
          <p:nvPr/>
        </p:nvSpPr>
        <p:spPr>
          <a:xfrm>
            <a:off x="1306505" y="3511819"/>
            <a:ext cx="2108975" cy="369332"/>
          </a:xfrm>
          <a:prstGeom prst="rect">
            <a:avLst/>
          </a:prstGeom>
          <a:noFill/>
        </p:spPr>
        <p:txBody>
          <a:bodyPr wrap="none" rtlCol="0">
            <a:spAutoFit/>
          </a:bodyPr>
          <a:lstStyle/>
          <a:p>
            <a:r>
              <a:rPr lang="es-ES_tradnl" b="1" u="sng" dirty="0" smtClean="0">
                <a:solidFill>
                  <a:schemeClr val="accent2"/>
                </a:solidFill>
              </a:rPr>
              <a:t>BOTON IZQUIERDO</a:t>
            </a:r>
            <a:endParaRPr lang="es-ES_tradnl" b="1" u="sng" dirty="0">
              <a:solidFill>
                <a:schemeClr val="accent2"/>
              </a:solidFill>
            </a:endParaRPr>
          </a:p>
        </p:txBody>
      </p:sp>
      <p:sp>
        <p:nvSpPr>
          <p:cNvPr id="32" name="CuadroTexto 31"/>
          <p:cNvSpPr txBox="1"/>
          <p:nvPr/>
        </p:nvSpPr>
        <p:spPr>
          <a:xfrm>
            <a:off x="5846183" y="6024564"/>
            <a:ext cx="922432" cy="369332"/>
          </a:xfrm>
          <a:prstGeom prst="rect">
            <a:avLst/>
          </a:prstGeom>
          <a:noFill/>
        </p:spPr>
        <p:txBody>
          <a:bodyPr wrap="none" rtlCol="0">
            <a:spAutoFit/>
          </a:bodyPr>
          <a:lstStyle/>
          <a:p>
            <a:r>
              <a:rPr lang="es-ES_tradnl" b="1" u="sng" dirty="0" smtClean="0">
                <a:solidFill>
                  <a:schemeClr val="accent2"/>
                </a:solidFill>
              </a:rPr>
              <a:t>SCROLL</a:t>
            </a:r>
            <a:endParaRPr lang="es-ES_tradnl" b="1" u="sng" dirty="0">
              <a:solidFill>
                <a:schemeClr val="accent2"/>
              </a:solidFill>
            </a:endParaRPr>
          </a:p>
        </p:txBody>
      </p:sp>
      <p:sp>
        <p:nvSpPr>
          <p:cNvPr id="33" name="CuadroTexto 32"/>
          <p:cNvSpPr txBox="1"/>
          <p:nvPr/>
        </p:nvSpPr>
        <p:spPr>
          <a:xfrm>
            <a:off x="306380" y="3929498"/>
            <a:ext cx="5171672" cy="1200329"/>
          </a:xfrm>
          <a:prstGeom prst="rect">
            <a:avLst/>
          </a:prstGeom>
          <a:noFill/>
        </p:spPr>
        <p:txBody>
          <a:bodyPr wrap="none" rtlCol="0">
            <a:spAutoFit/>
          </a:bodyPr>
          <a:lstStyle/>
          <a:p>
            <a:r>
              <a:rPr lang="es-ES_tradnl" b="1" dirty="0" smtClean="0">
                <a:solidFill>
                  <a:schemeClr val="accent2"/>
                </a:solidFill>
              </a:rPr>
              <a:t>1 CLICK: </a:t>
            </a:r>
            <a:r>
              <a:rPr lang="es-ES" dirty="0" smtClean="0"/>
              <a:t>______________________</a:t>
            </a:r>
          </a:p>
          <a:p>
            <a:r>
              <a:rPr lang="es-ES" b="1" dirty="0" smtClean="0">
                <a:solidFill>
                  <a:schemeClr val="accent2"/>
                </a:solidFill>
              </a:rPr>
              <a:t>DOBLE CLICK RÁPIDO: </a:t>
            </a:r>
            <a:r>
              <a:rPr lang="es-ES" dirty="0" smtClean="0"/>
              <a:t>_____________________</a:t>
            </a:r>
          </a:p>
          <a:p>
            <a:r>
              <a:rPr lang="es-ES" b="1" dirty="0" smtClean="0">
                <a:solidFill>
                  <a:schemeClr val="accent2"/>
                </a:solidFill>
              </a:rPr>
              <a:t>DOBLE CLICK DESPACIO: </a:t>
            </a:r>
            <a:r>
              <a:rPr lang="es-ES" dirty="0" smtClean="0"/>
              <a:t>______________________</a:t>
            </a:r>
          </a:p>
          <a:p>
            <a:endParaRPr lang="es-ES_tradnl" dirty="0"/>
          </a:p>
        </p:txBody>
      </p:sp>
      <p:sp>
        <p:nvSpPr>
          <p:cNvPr id="34" name="CuadroTexto 33"/>
          <p:cNvSpPr txBox="1"/>
          <p:nvPr/>
        </p:nvSpPr>
        <p:spPr>
          <a:xfrm>
            <a:off x="8293707" y="2435516"/>
            <a:ext cx="4592719" cy="369332"/>
          </a:xfrm>
          <a:prstGeom prst="rect">
            <a:avLst/>
          </a:prstGeom>
          <a:noFill/>
        </p:spPr>
        <p:txBody>
          <a:bodyPr wrap="square" rtlCol="0">
            <a:spAutoFit/>
          </a:bodyPr>
          <a:lstStyle/>
          <a:p>
            <a:r>
              <a:rPr lang="es-ES" dirty="0" smtClean="0"/>
              <a:t>___________________________</a:t>
            </a:r>
            <a:endParaRPr lang="es-ES_tradnl" dirty="0"/>
          </a:p>
        </p:txBody>
      </p:sp>
      <p:sp>
        <p:nvSpPr>
          <p:cNvPr id="35" name="CuadroTexto 34"/>
          <p:cNvSpPr txBox="1"/>
          <p:nvPr/>
        </p:nvSpPr>
        <p:spPr>
          <a:xfrm>
            <a:off x="3657514" y="6333844"/>
            <a:ext cx="5299770" cy="369332"/>
          </a:xfrm>
          <a:prstGeom prst="rect">
            <a:avLst/>
          </a:prstGeom>
          <a:noFill/>
        </p:spPr>
        <p:txBody>
          <a:bodyPr wrap="square" rtlCol="0">
            <a:spAutoFit/>
          </a:bodyPr>
          <a:lstStyle/>
          <a:p>
            <a:pPr algn="ctr"/>
            <a:r>
              <a:rPr lang="es-ES" dirty="0" smtClean="0"/>
              <a:t>_____________________________________</a:t>
            </a:r>
            <a:endParaRPr lang="es-ES_tradnl" dirty="0"/>
          </a:p>
        </p:txBody>
      </p:sp>
    </p:spTree>
    <p:extLst>
      <p:ext uri="{BB962C8B-B14F-4D97-AF65-F5344CB8AC3E}">
        <p14:creationId xmlns:p14="http://schemas.microsoft.com/office/powerpoint/2010/main" val="13007410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174029" y="2353453"/>
            <a:ext cx="9720072" cy="2518350"/>
          </a:xfrm>
        </p:spPr>
        <p:txBody>
          <a:bodyPr>
            <a:normAutofit fontScale="90000"/>
          </a:bodyPr>
          <a:lstStyle/>
          <a:p>
            <a:pPr algn="ctr"/>
            <a:r>
              <a:rPr lang="es-ES" sz="7200" smtClean="0">
                <a:solidFill>
                  <a:schemeClr val="accent2"/>
                </a:solidFill>
              </a:rPr>
              <a:t>¿CÓMO DEFINIRÍAS EL ESCRITORIO DE UNA COMPUTADORA Y QUE PUEDES ENCONTRAR EN EL?</a:t>
            </a:r>
            <a:endParaRPr lang="es-ES_tradnl" sz="7200" dirty="0">
              <a:solidFill>
                <a:schemeClr val="accent2"/>
              </a:solidFill>
            </a:endParaRPr>
          </a:p>
        </p:txBody>
      </p:sp>
    </p:spTree>
    <p:extLst>
      <p:ext uri="{BB962C8B-B14F-4D97-AF65-F5344CB8AC3E}">
        <p14:creationId xmlns:p14="http://schemas.microsoft.com/office/powerpoint/2010/main" val="8753070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91295" y="2249124"/>
            <a:ext cx="8185737" cy="2967453"/>
          </a:xfrm>
          <a:prstGeom prst="rect">
            <a:avLst/>
          </a:prstGeom>
        </p:spPr>
      </p:pic>
      <p:sp>
        <p:nvSpPr>
          <p:cNvPr id="6" name="Marcador de contenido 2"/>
          <p:cNvSpPr txBox="1">
            <a:spLocks/>
          </p:cNvSpPr>
          <p:nvPr/>
        </p:nvSpPr>
        <p:spPr>
          <a:xfrm>
            <a:off x="5221374" y="674846"/>
            <a:ext cx="2393629"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b="1" dirty="0" smtClean="0"/>
              <a:t>PÁGINA DE INTERNET</a:t>
            </a:r>
          </a:p>
        </p:txBody>
      </p:sp>
      <p:sp>
        <p:nvSpPr>
          <p:cNvPr id="7" name="Marcador de contenido 2"/>
          <p:cNvSpPr txBox="1">
            <a:spLocks/>
          </p:cNvSpPr>
          <p:nvPr/>
        </p:nvSpPr>
        <p:spPr>
          <a:xfrm>
            <a:off x="6303164" y="1274607"/>
            <a:ext cx="1311839"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dirty="0" smtClean="0">
                <a:solidFill>
                  <a:schemeClr val="accent2"/>
                </a:solidFill>
              </a:rPr>
              <a:t>_________</a:t>
            </a:r>
            <a:endParaRPr lang="es-ES" sz="1800" dirty="0" smtClean="0"/>
          </a:p>
        </p:txBody>
      </p:sp>
      <p:sp>
        <p:nvSpPr>
          <p:cNvPr id="8" name="Marcador de contenido 2"/>
          <p:cNvSpPr txBox="1">
            <a:spLocks/>
          </p:cNvSpPr>
          <p:nvPr/>
        </p:nvSpPr>
        <p:spPr>
          <a:xfrm>
            <a:off x="8032655" y="1230532"/>
            <a:ext cx="1650992" cy="74951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800" dirty="0" smtClean="0">
                <a:solidFill>
                  <a:schemeClr val="accent2"/>
                </a:solidFill>
              </a:rPr>
              <a:t>__________</a:t>
            </a:r>
            <a:endParaRPr lang="es-ES" sz="1800" dirty="0" smtClean="0"/>
          </a:p>
        </p:txBody>
      </p:sp>
      <p:sp>
        <p:nvSpPr>
          <p:cNvPr id="9" name="Marcador de contenido 2"/>
          <p:cNvSpPr txBox="1">
            <a:spLocks/>
          </p:cNvSpPr>
          <p:nvPr/>
        </p:nvSpPr>
        <p:spPr>
          <a:xfrm>
            <a:off x="9636602" y="1274607"/>
            <a:ext cx="1311839"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800" dirty="0" smtClean="0">
                <a:solidFill>
                  <a:schemeClr val="accent2"/>
                </a:solidFill>
              </a:rPr>
              <a:t>________</a:t>
            </a:r>
            <a:endParaRPr lang="es-ES" sz="1800" dirty="0" smtClean="0"/>
          </a:p>
        </p:txBody>
      </p:sp>
      <p:sp>
        <p:nvSpPr>
          <p:cNvPr id="11" name="Marcador de contenido 2"/>
          <p:cNvSpPr txBox="1">
            <a:spLocks/>
          </p:cNvSpPr>
          <p:nvPr/>
        </p:nvSpPr>
        <p:spPr>
          <a:xfrm>
            <a:off x="1791295" y="1649360"/>
            <a:ext cx="1311839" cy="450015"/>
          </a:xfrm>
          <a:prstGeom prst="rect">
            <a:avLst/>
          </a:prstGeom>
        </p:spPr>
        <p:txBody>
          <a:bodyPr vert="horz" lIns="45720" tIns="45720" rIns="45720" bIns="45720" rtlCol="0">
            <a:normAutofit fontScale="850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dirty="0" smtClean="0">
                <a:solidFill>
                  <a:schemeClr val="accent2"/>
                </a:solidFill>
              </a:rPr>
              <a:t>___________</a:t>
            </a:r>
            <a:endParaRPr lang="es-ES" sz="1800" dirty="0" smtClean="0"/>
          </a:p>
        </p:txBody>
      </p:sp>
      <p:sp>
        <p:nvSpPr>
          <p:cNvPr id="12" name="Marcador de contenido 2"/>
          <p:cNvSpPr txBox="1">
            <a:spLocks/>
          </p:cNvSpPr>
          <p:nvPr/>
        </p:nvSpPr>
        <p:spPr>
          <a:xfrm>
            <a:off x="3790025" y="1649361"/>
            <a:ext cx="1996177"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dirty="0" smtClean="0">
                <a:solidFill>
                  <a:schemeClr val="accent2"/>
                </a:solidFill>
              </a:rPr>
              <a:t>_____________</a:t>
            </a:r>
            <a:endParaRPr lang="es-ES" sz="1800" dirty="0" smtClean="0"/>
          </a:p>
        </p:txBody>
      </p:sp>
      <p:sp>
        <p:nvSpPr>
          <p:cNvPr id="13" name="Marcador de contenido 2"/>
          <p:cNvSpPr txBox="1">
            <a:spLocks/>
          </p:cNvSpPr>
          <p:nvPr/>
        </p:nvSpPr>
        <p:spPr>
          <a:xfrm>
            <a:off x="362911" y="2476317"/>
            <a:ext cx="1311839"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dirty="0" smtClean="0">
                <a:solidFill>
                  <a:schemeClr val="accent2"/>
                </a:solidFill>
              </a:rPr>
              <a:t>_________</a:t>
            </a:r>
            <a:endParaRPr lang="es-ES" sz="1800" dirty="0" smtClean="0"/>
          </a:p>
        </p:txBody>
      </p:sp>
      <p:sp>
        <p:nvSpPr>
          <p:cNvPr id="15" name="Marcador de contenido 2"/>
          <p:cNvSpPr txBox="1">
            <a:spLocks/>
          </p:cNvSpPr>
          <p:nvPr/>
        </p:nvSpPr>
        <p:spPr>
          <a:xfrm>
            <a:off x="362911" y="3465361"/>
            <a:ext cx="1311839" cy="82182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dirty="0" smtClean="0">
                <a:solidFill>
                  <a:schemeClr val="accent2"/>
                </a:solidFill>
              </a:rPr>
              <a:t>__________________</a:t>
            </a:r>
            <a:endParaRPr lang="es-ES" sz="1800" dirty="0" smtClean="0"/>
          </a:p>
        </p:txBody>
      </p:sp>
      <p:sp>
        <p:nvSpPr>
          <p:cNvPr id="16" name="Marcador de contenido 2"/>
          <p:cNvSpPr txBox="1">
            <a:spLocks/>
          </p:cNvSpPr>
          <p:nvPr/>
        </p:nvSpPr>
        <p:spPr>
          <a:xfrm>
            <a:off x="2179220" y="5759162"/>
            <a:ext cx="2182918" cy="4500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s-ES" sz="1800" dirty="0" smtClean="0">
                <a:solidFill>
                  <a:schemeClr val="accent2"/>
                </a:solidFill>
              </a:rPr>
              <a:t>_________________</a:t>
            </a:r>
            <a:endParaRPr lang="es-ES" sz="1800" dirty="0" smtClean="0"/>
          </a:p>
        </p:txBody>
      </p:sp>
      <p:cxnSp>
        <p:nvCxnSpPr>
          <p:cNvPr id="18" name="Conector recto de flecha 17"/>
          <p:cNvCxnSpPr/>
          <p:nvPr/>
        </p:nvCxnSpPr>
        <p:spPr>
          <a:xfrm flipV="1">
            <a:off x="3327816" y="2683239"/>
            <a:ext cx="0" cy="2773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p:nvPr/>
        </p:nvCxnSpPr>
        <p:spPr>
          <a:xfrm>
            <a:off x="7060367" y="1649360"/>
            <a:ext cx="2203554" cy="5997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a:off x="9383843" y="1799707"/>
            <a:ext cx="134911" cy="3741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p:nvPr/>
        </p:nvCxnSpPr>
        <p:spPr>
          <a:xfrm flipH="1">
            <a:off x="9863528" y="1799707"/>
            <a:ext cx="524656" cy="4494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p:nvPr/>
        </p:nvCxnSpPr>
        <p:spPr>
          <a:xfrm>
            <a:off x="1558977" y="2683239"/>
            <a:ext cx="23231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a:xfrm flipV="1">
            <a:off x="1674750" y="2683239"/>
            <a:ext cx="618745" cy="14240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p:nvPr/>
        </p:nvCxnSpPr>
        <p:spPr>
          <a:xfrm>
            <a:off x="2683239" y="2024117"/>
            <a:ext cx="0" cy="452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p:cNvCxnSpPr/>
          <p:nvPr/>
        </p:nvCxnSpPr>
        <p:spPr>
          <a:xfrm>
            <a:off x="5366479" y="2024117"/>
            <a:ext cx="284813" cy="3002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1453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9" y="0"/>
            <a:ext cx="9720072" cy="1499616"/>
          </a:xfrm>
        </p:spPr>
        <p:txBody>
          <a:bodyPr>
            <a:normAutofit/>
          </a:bodyPr>
          <a:lstStyle/>
          <a:p>
            <a:r>
              <a:rPr lang="es-ES" sz="7200" dirty="0" smtClean="0">
                <a:solidFill>
                  <a:schemeClr val="accent2"/>
                </a:solidFill>
              </a:rPr>
              <a:t>HARDWARE Y SOFTWARE</a:t>
            </a:r>
            <a:endParaRPr lang="es-ES_tradnl" sz="7200" dirty="0">
              <a:solidFill>
                <a:schemeClr val="accent2"/>
              </a:solidFill>
            </a:endParaRPr>
          </a:p>
        </p:txBody>
      </p:sp>
      <p:sp>
        <p:nvSpPr>
          <p:cNvPr id="3" name="Marcador de contenido 2"/>
          <p:cNvSpPr>
            <a:spLocks noGrp="1"/>
          </p:cNvSpPr>
          <p:nvPr>
            <p:ph idx="1"/>
          </p:nvPr>
        </p:nvSpPr>
        <p:spPr>
          <a:xfrm>
            <a:off x="1024128" y="1613919"/>
            <a:ext cx="7705535" cy="5229797"/>
          </a:xfrm>
        </p:spPr>
        <p:txBody>
          <a:bodyPr>
            <a:normAutofit/>
          </a:bodyPr>
          <a:lstStyle/>
          <a:p>
            <a:pPr algn="just"/>
            <a:r>
              <a:rPr lang="es-ES_tradnl" sz="2800" dirty="0" smtClean="0"/>
              <a:t>EL HARDWARE ES COMO TU </a:t>
            </a:r>
            <a:r>
              <a:rPr lang="es-ES_tradnl" sz="2800" b="1" dirty="0" smtClean="0"/>
              <a:t>CUERPO</a:t>
            </a:r>
            <a:r>
              <a:rPr lang="es-ES_tradnl" sz="2800" dirty="0" smtClean="0"/>
              <a:t>.</a:t>
            </a:r>
          </a:p>
          <a:p>
            <a:pPr algn="just"/>
            <a:endParaRPr lang="es-ES_tradnl" sz="2800" dirty="0" smtClean="0"/>
          </a:p>
          <a:p>
            <a:pPr algn="ctr"/>
            <a:r>
              <a:rPr lang="es-ES_tradnl" sz="2800" dirty="0" smtClean="0">
                <a:solidFill>
                  <a:schemeClr val="accent2"/>
                </a:solidFill>
              </a:rPr>
              <a:t>SON </a:t>
            </a:r>
            <a:r>
              <a:rPr lang="es-ES_tradnl" sz="2800" b="1" dirty="0" smtClean="0">
                <a:solidFill>
                  <a:schemeClr val="accent2"/>
                </a:solidFill>
              </a:rPr>
              <a:t>ELEMENTOS F</a:t>
            </a:r>
            <a:r>
              <a:rPr lang="es-ES" sz="2800" b="1" dirty="0" smtClean="0">
                <a:solidFill>
                  <a:schemeClr val="accent2"/>
                </a:solidFill>
              </a:rPr>
              <a:t>ÍSICOS Y TANGIBLES </a:t>
            </a:r>
            <a:r>
              <a:rPr lang="es-ES" sz="2800" dirty="0" smtClean="0">
                <a:solidFill>
                  <a:schemeClr val="accent2"/>
                </a:solidFill>
              </a:rPr>
              <a:t>QUE INTEGRAN UNA COMPUTADORA.</a:t>
            </a:r>
          </a:p>
          <a:p>
            <a:pPr algn="just"/>
            <a:endParaRPr lang="es-ES" sz="2800" dirty="0" smtClean="0"/>
          </a:p>
          <a:p>
            <a:pPr algn="just"/>
            <a:r>
              <a:rPr lang="es-ES" sz="2800" dirty="0" smtClean="0"/>
              <a:t>EL SOFTWARE ES COMO TU </a:t>
            </a:r>
            <a:r>
              <a:rPr lang="es-ES" sz="2800" b="1" dirty="0" smtClean="0"/>
              <a:t>MENTE</a:t>
            </a:r>
            <a:r>
              <a:rPr lang="es-ES" sz="2800" dirty="0" smtClean="0"/>
              <a:t>.</a:t>
            </a:r>
          </a:p>
          <a:p>
            <a:pPr algn="just"/>
            <a:endParaRPr lang="es-ES" sz="2800" dirty="0"/>
          </a:p>
          <a:p>
            <a:pPr algn="ctr"/>
            <a:r>
              <a:rPr lang="es-ES" sz="2800" b="1" dirty="0" smtClean="0">
                <a:solidFill>
                  <a:schemeClr val="accent2"/>
                </a:solidFill>
              </a:rPr>
              <a:t>ACTIVIDADES Y PROCEDIMIENTOS </a:t>
            </a:r>
            <a:r>
              <a:rPr lang="es-ES" sz="2800" dirty="0" smtClean="0">
                <a:solidFill>
                  <a:schemeClr val="accent2"/>
                </a:solidFill>
              </a:rPr>
              <a:t>QUE PERMITEN EJECUTAR DIFERENTES TAREAS EN UNA </a:t>
            </a:r>
            <a:r>
              <a:rPr lang="es-ES" sz="2800" b="1" dirty="0" smtClean="0">
                <a:solidFill>
                  <a:schemeClr val="accent2"/>
                </a:solidFill>
              </a:rPr>
              <a:t>COMPUTADORA</a:t>
            </a:r>
            <a:endParaRPr lang="es-ES" sz="2800" dirty="0" smtClean="0">
              <a:solidFill>
                <a:schemeClr val="accent2"/>
              </a:solidFill>
            </a:endParaRPr>
          </a:p>
        </p:txBody>
      </p:sp>
      <p:sp>
        <p:nvSpPr>
          <p:cNvPr id="6" name="CuadroTexto 5"/>
          <p:cNvSpPr txBox="1"/>
          <p:nvPr/>
        </p:nvSpPr>
        <p:spPr>
          <a:xfrm>
            <a:off x="9658354" y="2343149"/>
            <a:ext cx="1785938" cy="1754326"/>
          </a:xfrm>
          <a:prstGeom prst="rect">
            <a:avLst/>
          </a:prstGeom>
          <a:noFill/>
        </p:spPr>
        <p:txBody>
          <a:bodyPr wrap="square" rtlCol="0">
            <a:spAutoFit/>
          </a:bodyPr>
          <a:lstStyle/>
          <a:p>
            <a:pPr algn="ctr"/>
            <a:r>
              <a:rPr lang="es-ES_tradnl" dirty="0" smtClean="0"/>
              <a:t>MOUSE</a:t>
            </a:r>
          </a:p>
          <a:p>
            <a:pPr algn="ctr"/>
            <a:r>
              <a:rPr lang="es-ES_tradnl" dirty="0" smtClean="0"/>
              <a:t>TECLADO</a:t>
            </a:r>
          </a:p>
          <a:p>
            <a:pPr algn="ctr"/>
            <a:r>
              <a:rPr lang="es-ES_tradnl" dirty="0" smtClean="0"/>
              <a:t>MONITOR</a:t>
            </a:r>
          </a:p>
          <a:p>
            <a:pPr algn="ctr"/>
            <a:r>
              <a:rPr lang="es-ES_tradnl" dirty="0" smtClean="0"/>
              <a:t>C</a:t>
            </a:r>
            <a:r>
              <a:rPr lang="es-ES" dirty="0" smtClean="0"/>
              <a:t>ÁMARA</a:t>
            </a:r>
          </a:p>
          <a:p>
            <a:pPr algn="ctr"/>
            <a:r>
              <a:rPr lang="es-ES" dirty="0" smtClean="0"/>
              <a:t>CABLES</a:t>
            </a:r>
          </a:p>
          <a:p>
            <a:pPr algn="ctr"/>
            <a:r>
              <a:rPr lang="es-ES" dirty="0" smtClean="0"/>
              <a:t>CPU</a:t>
            </a:r>
            <a:endParaRPr lang="es-ES_tradnl" dirty="0"/>
          </a:p>
        </p:txBody>
      </p:sp>
      <p:sp>
        <p:nvSpPr>
          <p:cNvPr id="7" name="CuadroTexto 6"/>
          <p:cNvSpPr txBox="1"/>
          <p:nvPr/>
        </p:nvSpPr>
        <p:spPr>
          <a:xfrm>
            <a:off x="9658354" y="4852989"/>
            <a:ext cx="1785938" cy="1754326"/>
          </a:xfrm>
          <a:prstGeom prst="rect">
            <a:avLst/>
          </a:prstGeom>
          <a:noFill/>
        </p:spPr>
        <p:txBody>
          <a:bodyPr wrap="square" rtlCol="0">
            <a:spAutoFit/>
          </a:bodyPr>
          <a:lstStyle/>
          <a:p>
            <a:pPr algn="ctr"/>
            <a:r>
              <a:rPr lang="es-ES_tradnl" dirty="0" smtClean="0"/>
              <a:t>CLICK</a:t>
            </a:r>
          </a:p>
          <a:p>
            <a:pPr algn="ctr"/>
            <a:r>
              <a:rPr lang="es-ES" dirty="0" smtClean="0"/>
              <a:t>CURSOR</a:t>
            </a:r>
          </a:p>
          <a:p>
            <a:pPr algn="ctr"/>
            <a:r>
              <a:rPr lang="es-ES" dirty="0" smtClean="0"/>
              <a:t>DOBLE CLICK</a:t>
            </a:r>
          </a:p>
          <a:p>
            <a:pPr algn="ctr"/>
            <a:r>
              <a:rPr lang="es-ES" dirty="0" smtClean="0"/>
              <a:t>CLICK DERECHO</a:t>
            </a:r>
          </a:p>
          <a:p>
            <a:pPr algn="ctr"/>
            <a:r>
              <a:rPr lang="es-ES" dirty="0" smtClean="0"/>
              <a:t>CARPETA</a:t>
            </a:r>
          </a:p>
          <a:p>
            <a:pPr algn="ctr"/>
            <a:r>
              <a:rPr lang="es-ES" dirty="0" smtClean="0"/>
              <a:t>VENTANA</a:t>
            </a:r>
            <a:endParaRPr lang="es-ES_tradnl" dirty="0"/>
          </a:p>
        </p:txBody>
      </p:sp>
      <p:sp>
        <p:nvSpPr>
          <p:cNvPr id="8" name="Llamada ovalada 7"/>
          <p:cNvSpPr/>
          <p:nvPr/>
        </p:nvSpPr>
        <p:spPr>
          <a:xfrm>
            <a:off x="9415466" y="2068157"/>
            <a:ext cx="2271713" cy="2132084"/>
          </a:xfrm>
          <a:prstGeom prst="wedgeEllipseCallout">
            <a:avLst>
              <a:gd name="adj1" fmla="val -64229"/>
              <a:gd name="adj2" fmla="val -2779"/>
            </a:avLst>
          </a:prstGeom>
          <a:noFill/>
          <a:ln w="28575">
            <a:solidFill>
              <a:schemeClr val="accent2">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Llamada ovalada 8"/>
          <p:cNvSpPr/>
          <p:nvPr/>
        </p:nvSpPr>
        <p:spPr>
          <a:xfrm>
            <a:off x="9415466" y="4648979"/>
            <a:ext cx="2271713" cy="2103507"/>
          </a:xfrm>
          <a:prstGeom prst="wedgeEllipseCallout">
            <a:avLst>
              <a:gd name="adj1" fmla="val -64229"/>
              <a:gd name="adj2" fmla="val -2779"/>
            </a:avLst>
          </a:prstGeom>
          <a:noFill/>
          <a:ln w="28575">
            <a:solidFill>
              <a:schemeClr val="accent2">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0640727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4128" y="1499616"/>
            <a:ext cx="8835490" cy="4139462"/>
          </a:xfrm>
          <a:prstGeom prst="rect">
            <a:avLst/>
          </a:prstGeom>
        </p:spPr>
      </p:pic>
      <p:sp>
        <p:nvSpPr>
          <p:cNvPr id="9" name="Marcador de contenido 2"/>
          <p:cNvSpPr txBox="1">
            <a:spLocks/>
          </p:cNvSpPr>
          <p:nvPr/>
        </p:nvSpPr>
        <p:spPr>
          <a:xfrm>
            <a:off x="10016010" y="802671"/>
            <a:ext cx="1738959" cy="69694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dirty="0" smtClean="0">
                <a:solidFill>
                  <a:schemeClr val="accent2"/>
                </a:solidFill>
              </a:rPr>
              <a:t>______________</a:t>
            </a:r>
            <a:endParaRPr lang="es-ES" sz="1600" dirty="0" smtClean="0"/>
          </a:p>
        </p:txBody>
      </p:sp>
      <p:sp>
        <p:nvSpPr>
          <p:cNvPr id="10" name="Marcador de contenido 2"/>
          <p:cNvSpPr txBox="1">
            <a:spLocks/>
          </p:cNvSpPr>
          <p:nvPr/>
        </p:nvSpPr>
        <p:spPr>
          <a:xfrm>
            <a:off x="10016009" y="1818639"/>
            <a:ext cx="1738959" cy="69694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dirty="0" smtClean="0">
                <a:solidFill>
                  <a:schemeClr val="accent2"/>
                </a:solidFill>
              </a:rPr>
              <a:t>_______________</a:t>
            </a:r>
            <a:endParaRPr lang="es-ES" sz="1600" dirty="0" smtClean="0"/>
          </a:p>
        </p:txBody>
      </p:sp>
      <p:sp>
        <p:nvSpPr>
          <p:cNvPr id="11" name="Marcador de contenido 2"/>
          <p:cNvSpPr txBox="1">
            <a:spLocks/>
          </p:cNvSpPr>
          <p:nvPr/>
        </p:nvSpPr>
        <p:spPr>
          <a:xfrm>
            <a:off x="10016009" y="2726413"/>
            <a:ext cx="1738959" cy="69694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dirty="0" smtClean="0">
                <a:solidFill>
                  <a:schemeClr val="accent2"/>
                </a:solidFill>
              </a:rPr>
              <a:t>_______________</a:t>
            </a:r>
            <a:endParaRPr lang="es-ES" sz="1600" dirty="0" smtClean="0"/>
          </a:p>
        </p:txBody>
      </p:sp>
      <p:sp>
        <p:nvSpPr>
          <p:cNvPr id="12" name="Marcador de contenido 2"/>
          <p:cNvSpPr txBox="1">
            <a:spLocks/>
          </p:cNvSpPr>
          <p:nvPr/>
        </p:nvSpPr>
        <p:spPr>
          <a:xfrm>
            <a:off x="10016008" y="3632073"/>
            <a:ext cx="1738959" cy="69694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dirty="0" smtClean="0">
                <a:solidFill>
                  <a:schemeClr val="accent2"/>
                </a:solidFill>
              </a:rPr>
              <a:t>____________</a:t>
            </a:r>
            <a:endParaRPr lang="es-ES" sz="1600" dirty="0" smtClean="0"/>
          </a:p>
        </p:txBody>
      </p:sp>
      <p:cxnSp>
        <p:nvCxnSpPr>
          <p:cNvPr id="15" name="Conector recto de flecha 14"/>
          <p:cNvCxnSpPr/>
          <p:nvPr/>
        </p:nvCxnSpPr>
        <p:spPr>
          <a:xfrm flipH="1">
            <a:off x="7606748" y="1151143"/>
            <a:ext cx="53009" cy="210889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flipH="1">
            <a:off x="7759149" y="2205589"/>
            <a:ext cx="56999" cy="120684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flipH="1">
            <a:off x="7919531" y="2999232"/>
            <a:ext cx="53008" cy="3164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p:nvPr/>
        </p:nvCxnSpPr>
        <p:spPr>
          <a:xfrm flipH="1" flipV="1">
            <a:off x="8128929" y="3458825"/>
            <a:ext cx="2209569" cy="33129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28"/>
          <p:cNvCxnSpPr/>
          <p:nvPr/>
        </p:nvCxnSpPr>
        <p:spPr>
          <a:xfrm>
            <a:off x="7646505" y="1151143"/>
            <a:ext cx="2356253" cy="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ector recto 30"/>
          <p:cNvCxnSpPr/>
          <p:nvPr/>
        </p:nvCxnSpPr>
        <p:spPr>
          <a:xfrm>
            <a:off x="7802896" y="2193615"/>
            <a:ext cx="2199861" cy="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ector recto 32"/>
          <p:cNvCxnSpPr/>
          <p:nvPr/>
        </p:nvCxnSpPr>
        <p:spPr>
          <a:xfrm flipV="1">
            <a:off x="7959287" y="2919929"/>
            <a:ext cx="2043469" cy="6156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6346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4128" y="1911383"/>
            <a:ext cx="8835490" cy="4139462"/>
          </a:xfrm>
          <a:prstGeom prst="rect">
            <a:avLst/>
          </a:prstGeom>
        </p:spPr>
      </p:pic>
      <p:sp>
        <p:nvSpPr>
          <p:cNvPr id="7" name="Marcador de contenido 2"/>
          <p:cNvSpPr txBox="1">
            <a:spLocks/>
          </p:cNvSpPr>
          <p:nvPr/>
        </p:nvSpPr>
        <p:spPr>
          <a:xfrm>
            <a:off x="6097589" y="279700"/>
            <a:ext cx="1738959" cy="1493237"/>
          </a:xfrm>
          <a:prstGeom prst="rect">
            <a:avLst/>
          </a:prstGeom>
        </p:spPr>
        <p:txBody>
          <a:bodyPr vert="horz" lIns="45720" tIns="45720" rIns="4572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u="sng" dirty="0" smtClean="0">
                <a:solidFill>
                  <a:schemeClr val="accent2"/>
                </a:solidFill>
              </a:rPr>
              <a:t>SOLICITUDES DE AMISTAD</a:t>
            </a:r>
          </a:p>
          <a:p>
            <a:pPr algn="ctr">
              <a:buFont typeface="Arial" charset="0"/>
              <a:buChar char="•"/>
            </a:pPr>
            <a:r>
              <a:rPr lang="es-ES" sz="1600" dirty="0" smtClean="0"/>
              <a:t>R___________</a:t>
            </a:r>
          </a:p>
          <a:p>
            <a:pPr algn="ctr">
              <a:buFont typeface="Arial" charset="0"/>
              <a:buChar char="•"/>
            </a:pPr>
            <a:r>
              <a:rPr lang="es-ES" sz="1600" dirty="0" smtClean="0"/>
              <a:t>A___________</a:t>
            </a:r>
            <a:endParaRPr lang="es-ES" sz="1600" dirty="0" smtClean="0"/>
          </a:p>
          <a:p>
            <a:pPr algn="ctr">
              <a:buFont typeface="Arial" charset="0"/>
              <a:buChar char="•"/>
            </a:pPr>
            <a:r>
              <a:rPr lang="es-ES" sz="1600" dirty="0" smtClean="0"/>
              <a:t>S___________</a:t>
            </a:r>
            <a:endParaRPr lang="es-ES" sz="1600" dirty="0" smtClean="0"/>
          </a:p>
        </p:txBody>
      </p:sp>
      <p:sp>
        <p:nvSpPr>
          <p:cNvPr id="8" name="Marcador de contenido 2"/>
          <p:cNvSpPr txBox="1">
            <a:spLocks/>
          </p:cNvSpPr>
          <p:nvPr/>
        </p:nvSpPr>
        <p:spPr>
          <a:xfrm>
            <a:off x="7986155" y="279701"/>
            <a:ext cx="1738959" cy="1493237"/>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u="sng" dirty="0" smtClean="0">
                <a:solidFill>
                  <a:schemeClr val="accent2"/>
                </a:solidFill>
              </a:rPr>
              <a:t>MENSAJES</a:t>
            </a:r>
          </a:p>
          <a:p>
            <a:pPr marL="0" indent="0" algn="ctr">
              <a:buNone/>
            </a:pPr>
            <a:r>
              <a:rPr lang="es-ES" sz="1600" dirty="0" smtClean="0"/>
              <a:t>M____________</a:t>
            </a:r>
            <a:endParaRPr lang="es-ES" sz="1600" dirty="0" smtClean="0"/>
          </a:p>
          <a:p>
            <a:pPr marL="0" indent="0" algn="ctr">
              <a:buNone/>
            </a:pPr>
            <a:r>
              <a:rPr lang="es-ES" sz="1600" dirty="0"/>
              <a:t>o</a:t>
            </a:r>
            <a:endParaRPr lang="es-ES" sz="1600" dirty="0" smtClean="0"/>
          </a:p>
          <a:p>
            <a:pPr marL="0" indent="0" algn="ctr">
              <a:buNone/>
            </a:pPr>
            <a:r>
              <a:rPr lang="es-ES" sz="1600" dirty="0" smtClean="0"/>
              <a:t>C_____________</a:t>
            </a:r>
            <a:endParaRPr lang="es-ES" sz="1600" dirty="0" smtClean="0"/>
          </a:p>
        </p:txBody>
      </p:sp>
      <p:sp>
        <p:nvSpPr>
          <p:cNvPr id="9" name="Marcador de contenido 2"/>
          <p:cNvSpPr txBox="1">
            <a:spLocks/>
          </p:cNvSpPr>
          <p:nvPr/>
        </p:nvSpPr>
        <p:spPr>
          <a:xfrm>
            <a:off x="10064506" y="306205"/>
            <a:ext cx="1738959" cy="472962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u="sng" dirty="0" smtClean="0">
                <a:solidFill>
                  <a:schemeClr val="accent2"/>
                </a:solidFill>
              </a:rPr>
              <a:t>NOTIFICACIONES</a:t>
            </a:r>
          </a:p>
          <a:p>
            <a:pPr marL="0" indent="0" algn="ctr">
              <a:buNone/>
            </a:pPr>
            <a:r>
              <a:rPr lang="es-ES" sz="1600" dirty="0" smtClean="0"/>
              <a:t>_____________</a:t>
            </a:r>
          </a:p>
          <a:p>
            <a:pPr marL="0" indent="0" algn="ctr">
              <a:buNone/>
            </a:pPr>
            <a:r>
              <a:rPr lang="es-ES" sz="1600" dirty="0" smtClean="0"/>
              <a:t>_____________</a:t>
            </a:r>
          </a:p>
          <a:p>
            <a:pPr marL="0" indent="0" algn="ctr">
              <a:buNone/>
            </a:pPr>
            <a:r>
              <a:rPr lang="es-ES" sz="1600" dirty="0" smtClean="0"/>
              <a:t>_____________</a:t>
            </a:r>
          </a:p>
          <a:p>
            <a:pPr marL="0" indent="0" algn="ctr">
              <a:buNone/>
            </a:pPr>
            <a:r>
              <a:rPr lang="es-ES" sz="1600" dirty="0" smtClean="0"/>
              <a:t>_____________</a:t>
            </a:r>
          </a:p>
          <a:p>
            <a:pPr marL="0" indent="0" algn="ctr">
              <a:buNone/>
            </a:pPr>
            <a:r>
              <a:rPr lang="es-ES" sz="1600" dirty="0" smtClean="0"/>
              <a:t>_____________</a:t>
            </a:r>
          </a:p>
          <a:p>
            <a:pPr marL="0" indent="0" algn="ctr">
              <a:buNone/>
            </a:pPr>
            <a:r>
              <a:rPr lang="es-ES" sz="1600" dirty="0" smtClean="0"/>
              <a:t>_____________</a:t>
            </a:r>
          </a:p>
          <a:p>
            <a:pPr marL="0" indent="0" algn="ctr">
              <a:buNone/>
            </a:pPr>
            <a:r>
              <a:rPr lang="es-ES" sz="1600" dirty="0" smtClean="0"/>
              <a:t>_____________</a:t>
            </a:r>
            <a:endParaRPr lang="es-ES" sz="1600" dirty="0" smtClean="0"/>
          </a:p>
        </p:txBody>
      </p:sp>
      <p:cxnSp>
        <p:nvCxnSpPr>
          <p:cNvPr id="11" name="Conector recto de flecha 10"/>
          <p:cNvCxnSpPr/>
          <p:nvPr/>
        </p:nvCxnSpPr>
        <p:spPr>
          <a:xfrm flipH="1">
            <a:off x="2942114" y="1669989"/>
            <a:ext cx="13252" cy="24139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flipH="1">
            <a:off x="7421217" y="1193496"/>
            <a:ext cx="620219" cy="82083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flipH="1">
            <a:off x="7760610" y="1772937"/>
            <a:ext cx="2318531" cy="2797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Marcador de contenido 2"/>
          <p:cNvSpPr txBox="1">
            <a:spLocks/>
          </p:cNvSpPr>
          <p:nvPr/>
        </p:nvSpPr>
        <p:spPr>
          <a:xfrm>
            <a:off x="1355908" y="1380323"/>
            <a:ext cx="3201322" cy="392614"/>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r>
              <a:rPr lang="es-ES" sz="1600" u="sng" smtClean="0">
                <a:solidFill>
                  <a:schemeClr val="accent2"/>
                </a:solidFill>
              </a:rPr>
              <a:t>BARRA BUSCADORA DE FACEBOOK</a:t>
            </a:r>
            <a:endParaRPr lang="es-ES" sz="1600" dirty="0" smtClean="0"/>
          </a:p>
        </p:txBody>
      </p:sp>
      <p:cxnSp>
        <p:nvCxnSpPr>
          <p:cNvPr id="19" name="Conector recto de flecha 18"/>
          <p:cNvCxnSpPr/>
          <p:nvPr/>
        </p:nvCxnSpPr>
        <p:spPr>
          <a:xfrm flipH="1">
            <a:off x="7162801" y="1686801"/>
            <a:ext cx="13252" cy="24139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3945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69623" y="749808"/>
            <a:ext cx="6308035" cy="3684104"/>
          </a:xfrm>
          <a:prstGeom prst="rect">
            <a:avLst/>
          </a:prstGeom>
        </p:spPr>
      </p:pic>
      <p:cxnSp>
        <p:nvCxnSpPr>
          <p:cNvPr id="5" name="Conector recto de flecha 4"/>
          <p:cNvCxnSpPr/>
          <p:nvPr/>
        </p:nvCxnSpPr>
        <p:spPr>
          <a:xfrm flipV="1">
            <a:off x="5261113" y="2332383"/>
            <a:ext cx="2279374" cy="71561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ector recto de flecha 5"/>
          <p:cNvCxnSpPr/>
          <p:nvPr/>
        </p:nvCxnSpPr>
        <p:spPr>
          <a:xfrm flipV="1">
            <a:off x="5415368" y="2438400"/>
            <a:ext cx="2509432" cy="259186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p:cNvCxnSpPr/>
          <p:nvPr/>
        </p:nvCxnSpPr>
        <p:spPr>
          <a:xfrm flipV="1">
            <a:off x="5261113" y="2438400"/>
            <a:ext cx="3034748" cy="393589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CuadroTexto 7"/>
          <p:cNvSpPr txBox="1"/>
          <p:nvPr/>
        </p:nvSpPr>
        <p:spPr>
          <a:xfrm>
            <a:off x="1833571" y="2969351"/>
            <a:ext cx="4592719" cy="369332"/>
          </a:xfrm>
          <a:prstGeom prst="rect">
            <a:avLst/>
          </a:prstGeom>
          <a:noFill/>
        </p:spPr>
        <p:txBody>
          <a:bodyPr wrap="square" rtlCol="0">
            <a:spAutoFit/>
          </a:bodyPr>
          <a:lstStyle/>
          <a:p>
            <a:r>
              <a:rPr lang="es-ES" dirty="0" smtClean="0"/>
              <a:t>___________________________</a:t>
            </a:r>
            <a:endParaRPr lang="es-ES_tradnl" dirty="0"/>
          </a:p>
        </p:txBody>
      </p:sp>
      <p:sp>
        <p:nvSpPr>
          <p:cNvPr id="9" name="CuadroTexto 8"/>
          <p:cNvSpPr txBox="1"/>
          <p:nvPr/>
        </p:nvSpPr>
        <p:spPr>
          <a:xfrm>
            <a:off x="2054997" y="4780197"/>
            <a:ext cx="4592719" cy="369332"/>
          </a:xfrm>
          <a:prstGeom prst="rect">
            <a:avLst/>
          </a:prstGeom>
          <a:noFill/>
        </p:spPr>
        <p:txBody>
          <a:bodyPr wrap="square" rtlCol="0">
            <a:spAutoFit/>
          </a:bodyPr>
          <a:lstStyle/>
          <a:p>
            <a:r>
              <a:rPr lang="es-ES" dirty="0" smtClean="0"/>
              <a:t>___________________________</a:t>
            </a:r>
            <a:endParaRPr lang="es-ES_tradnl" dirty="0"/>
          </a:p>
        </p:txBody>
      </p:sp>
      <p:sp>
        <p:nvSpPr>
          <p:cNvPr id="10" name="CuadroTexto 9"/>
          <p:cNvSpPr txBox="1"/>
          <p:nvPr/>
        </p:nvSpPr>
        <p:spPr>
          <a:xfrm>
            <a:off x="1777666" y="6100441"/>
            <a:ext cx="4592719" cy="369332"/>
          </a:xfrm>
          <a:prstGeom prst="rect">
            <a:avLst/>
          </a:prstGeom>
          <a:noFill/>
        </p:spPr>
        <p:txBody>
          <a:bodyPr wrap="square" rtlCol="0">
            <a:spAutoFit/>
          </a:bodyPr>
          <a:lstStyle/>
          <a:p>
            <a:r>
              <a:rPr lang="es-ES" dirty="0" smtClean="0"/>
              <a:t>___________________________</a:t>
            </a:r>
            <a:endParaRPr lang="es-ES_tradnl" dirty="0"/>
          </a:p>
        </p:txBody>
      </p:sp>
    </p:spTree>
    <p:extLst>
      <p:ext uri="{BB962C8B-B14F-4D97-AF65-F5344CB8AC3E}">
        <p14:creationId xmlns:p14="http://schemas.microsoft.com/office/powerpoint/2010/main" val="10948462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solidFill>
                  <a:schemeClr val="accent2"/>
                </a:solidFill>
              </a:rPr>
              <a:t>SESI</a:t>
            </a:r>
            <a:r>
              <a:rPr lang="es-ES" dirty="0" smtClean="0">
                <a:solidFill>
                  <a:schemeClr val="accent2"/>
                </a:solidFill>
              </a:rPr>
              <a:t>ÓN 6</a:t>
            </a:r>
            <a:endParaRPr lang="es-ES_tradnl" dirty="0">
              <a:solidFill>
                <a:schemeClr val="accent2"/>
              </a:solidFill>
            </a:endParaRPr>
          </a:p>
        </p:txBody>
      </p:sp>
      <p:sp>
        <p:nvSpPr>
          <p:cNvPr id="3" name="Marcador de contenido 2"/>
          <p:cNvSpPr>
            <a:spLocks noGrp="1"/>
          </p:cNvSpPr>
          <p:nvPr>
            <p:ph idx="1"/>
          </p:nvPr>
        </p:nvSpPr>
        <p:spPr/>
        <p:txBody>
          <a:bodyPr>
            <a:normAutofit/>
          </a:bodyPr>
          <a:lstStyle/>
          <a:p>
            <a:pPr algn="ctr"/>
            <a:endParaRPr lang="es-ES_tradnl" sz="2800" dirty="0" smtClean="0"/>
          </a:p>
          <a:p>
            <a:pPr algn="ctr"/>
            <a:endParaRPr lang="es-ES_tradnl" sz="2800" dirty="0"/>
          </a:p>
          <a:p>
            <a:pPr algn="ctr"/>
            <a:r>
              <a:rPr lang="es-MX" sz="2800" dirty="0" smtClean="0"/>
              <a:t>GMAIL</a:t>
            </a:r>
            <a:endParaRPr lang="es-ES_tradnl" sz="2800" dirty="0"/>
          </a:p>
        </p:txBody>
      </p:sp>
    </p:spTree>
    <p:extLst>
      <p:ext uri="{BB962C8B-B14F-4D97-AF65-F5344CB8AC3E}">
        <p14:creationId xmlns:p14="http://schemas.microsoft.com/office/powerpoint/2010/main" val="10975791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a:spLocks noGrp="1"/>
          </p:cNvSpPr>
          <p:nvPr>
            <p:ph idx="1"/>
          </p:nvPr>
        </p:nvSpPr>
        <p:spPr>
          <a:xfrm>
            <a:off x="1350700" y="620485"/>
            <a:ext cx="9720073" cy="6025243"/>
          </a:xfrm>
        </p:spPr>
        <p:txBody>
          <a:bodyPr>
            <a:normAutofit fontScale="92500" lnSpcReduction="10000"/>
          </a:bodyPr>
          <a:lstStyle/>
          <a:p>
            <a:pPr algn="ctr"/>
            <a:endParaRPr lang="es-ES_tradnl" sz="2800" dirty="0"/>
          </a:p>
          <a:p>
            <a:pPr algn="ctr"/>
            <a:r>
              <a:rPr lang="es-MX" sz="2800" b="1" dirty="0" smtClean="0">
                <a:solidFill>
                  <a:schemeClr val="accent2"/>
                </a:solidFill>
              </a:rPr>
              <a:t>¿QU</a:t>
            </a:r>
            <a:r>
              <a:rPr lang="es-ES" sz="2800" b="1" dirty="0" smtClean="0">
                <a:solidFill>
                  <a:schemeClr val="accent2"/>
                </a:solidFill>
              </a:rPr>
              <a:t>É ES EL CORREO ELECTRÓNICO?</a:t>
            </a:r>
          </a:p>
          <a:p>
            <a:pPr algn="ctr"/>
            <a:endParaRPr lang="es-ES" sz="2800" dirty="0"/>
          </a:p>
          <a:p>
            <a:pPr algn="ctr"/>
            <a:r>
              <a:rPr lang="es-ES" sz="2800" dirty="0" smtClean="0"/>
              <a:t>TAMBIEN CONOCIDO COMO E-MAIL (</a:t>
            </a:r>
            <a:r>
              <a:rPr lang="es-ES" sz="2800" dirty="0" err="1" smtClean="0"/>
              <a:t>imail</a:t>
            </a:r>
            <a:r>
              <a:rPr lang="es-ES" sz="2800" dirty="0" smtClean="0"/>
              <a:t>), ES UN SERVICIO DE RED QUE PERMITE AL USUARIO ENVIAR Y RECIBIR MENSAJES.</a:t>
            </a:r>
          </a:p>
          <a:p>
            <a:pPr algn="ctr"/>
            <a:r>
              <a:rPr lang="es-ES" sz="2800" dirty="0" smtClean="0"/>
              <a:t>ES COMO EL CORREO POSTAL QUE RECIBES EN CASA Y QUE POCO A POCO SE ESTA DEJANDO DE USAR.</a:t>
            </a:r>
          </a:p>
          <a:p>
            <a:pPr algn="ctr"/>
            <a:r>
              <a:rPr lang="es-ES" sz="2800" dirty="0" smtClean="0"/>
              <a:t>HOY EN DÍA LA MAYORÍA DE LAS EMPRESAS PREFIEREN HACERLE LLEGAR A SUS CONSUMIDORES O CLIENTES, VÍA E-MAIL SUS RECIBOS YA SEA DE INTERNET, CABLEVISIÓN, BANCO, ETC.</a:t>
            </a:r>
          </a:p>
          <a:p>
            <a:pPr algn="ctr"/>
            <a:r>
              <a:rPr lang="es-ES" sz="2800" dirty="0" smtClean="0"/>
              <a:t>ESTA OPCIÓN DE CORREOS ES MUCHO MÁS INMEDIATA QUE UN CORREO POSTAL, YA QUE LLEGA EN CUESTIÓN DE SEGUNDOS Y SE PUEDE RECIBIR EN CUALQUIER COMPUTADORA QUE TENGA ACCESO A INTERNET.</a:t>
            </a:r>
            <a:endParaRPr lang="es-ES" sz="2800" dirty="0"/>
          </a:p>
          <a:p>
            <a:pPr algn="ctr"/>
            <a:endParaRPr lang="es-ES_tradnl" sz="2800" dirty="0"/>
          </a:p>
        </p:txBody>
      </p:sp>
    </p:spTree>
    <p:extLst>
      <p:ext uri="{BB962C8B-B14F-4D97-AF65-F5344CB8AC3E}">
        <p14:creationId xmlns:p14="http://schemas.microsoft.com/office/powerpoint/2010/main" val="17961917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a:spLocks noGrp="1"/>
          </p:cNvSpPr>
          <p:nvPr>
            <p:ph idx="1"/>
          </p:nvPr>
        </p:nvSpPr>
        <p:spPr>
          <a:xfrm>
            <a:off x="1350700" y="620485"/>
            <a:ext cx="9720073" cy="6025243"/>
          </a:xfrm>
        </p:spPr>
        <p:txBody>
          <a:bodyPr>
            <a:normAutofit/>
          </a:bodyPr>
          <a:lstStyle/>
          <a:p>
            <a:pPr algn="ctr"/>
            <a:r>
              <a:rPr lang="es-ES" sz="2800" dirty="0" smtClean="0"/>
              <a:t>ALGUNOS DE LOS PROVEEDORES DE CORREOS ELECTRÓNICOS  MÁS POPULARES SON:</a:t>
            </a:r>
            <a:endParaRPr lang="es-ES" sz="2800" dirty="0"/>
          </a:p>
          <a:p>
            <a:pPr algn="ctr"/>
            <a:endParaRPr lang="es-ES_tradnl" sz="2800" dirty="0"/>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18003" y="2419359"/>
            <a:ext cx="5894613" cy="2057336"/>
          </a:xfrm>
          <a:prstGeom prst="rect">
            <a:avLst/>
          </a:prstGeom>
        </p:spPr>
      </p:pic>
      <p:pic>
        <p:nvPicPr>
          <p:cNvPr id="6" name="Imagen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8662" y="2419359"/>
            <a:ext cx="2633915" cy="1679121"/>
          </a:xfrm>
          <a:prstGeom prst="rect">
            <a:avLst/>
          </a:prstGeom>
        </p:spPr>
      </p:pic>
      <p:sp>
        <p:nvSpPr>
          <p:cNvPr id="7" name="CuadroTexto 6"/>
          <p:cNvSpPr txBox="1"/>
          <p:nvPr/>
        </p:nvSpPr>
        <p:spPr>
          <a:xfrm>
            <a:off x="2203304" y="4906134"/>
            <a:ext cx="1171667" cy="369332"/>
          </a:xfrm>
          <a:prstGeom prst="rect">
            <a:avLst/>
          </a:prstGeom>
          <a:noFill/>
        </p:spPr>
        <p:txBody>
          <a:bodyPr wrap="none" rtlCol="0">
            <a:spAutoFit/>
          </a:bodyPr>
          <a:lstStyle/>
          <a:p>
            <a:r>
              <a:rPr lang="es-ES_tradnl" smtClean="0"/>
              <a:t>OUTLOOK</a:t>
            </a:r>
            <a:endParaRPr lang="es-ES_tradnl"/>
          </a:p>
        </p:txBody>
      </p:sp>
      <p:sp>
        <p:nvSpPr>
          <p:cNvPr id="8" name="CuadroTexto 7"/>
          <p:cNvSpPr txBox="1"/>
          <p:nvPr/>
        </p:nvSpPr>
        <p:spPr>
          <a:xfrm>
            <a:off x="4271231" y="4906134"/>
            <a:ext cx="988156" cy="369332"/>
          </a:xfrm>
          <a:prstGeom prst="rect">
            <a:avLst/>
          </a:prstGeom>
          <a:noFill/>
        </p:spPr>
        <p:txBody>
          <a:bodyPr wrap="none" rtlCol="0">
            <a:spAutoFit/>
          </a:bodyPr>
          <a:lstStyle/>
          <a:p>
            <a:r>
              <a:rPr lang="es-ES_tradnl" smtClean="0"/>
              <a:t>YAHOO!</a:t>
            </a:r>
            <a:endParaRPr lang="es-ES_tradnl"/>
          </a:p>
        </p:txBody>
      </p:sp>
      <p:sp>
        <p:nvSpPr>
          <p:cNvPr id="9" name="CuadroTexto 8"/>
          <p:cNvSpPr txBox="1"/>
          <p:nvPr/>
        </p:nvSpPr>
        <p:spPr>
          <a:xfrm>
            <a:off x="6251834" y="4906134"/>
            <a:ext cx="819455" cy="369332"/>
          </a:xfrm>
          <a:prstGeom prst="rect">
            <a:avLst/>
          </a:prstGeom>
          <a:noFill/>
        </p:spPr>
        <p:txBody>
          <a:bodyPr wrap="none" rtlCol="0">
            <a:spAutoFit/>
          </a:bodyPr>
          <a:lstStyle/>
          <a:p>
            <a:r>
              <a:rPr lang="es-ES_tradnl" dirty="0" smtClean="0"/>
              <a:t>GMAIL</a:t>
            </a:r>
            <a:endParaRPr lang="es-ES_tradnl" dirty="0"/>
          </a:p>
        </p:txBody>
      </p:sp>
      <p:sp>
        <p:nvSpPr>
          <p:cNvPr id="10" name="CuadroTexto 9"/>
          <p:cNvSpPr txBox="1"/>
          <p:nvPr/>
        </p:nvSpPr>
        <p:spPr>
          <a:xfrm>
            <a:off x="8707974" y="4908636"/>
            <a:ext cx="1055289" cy="369332"/>
          </a:xfrm>
          <a:prstGeom prst="rect">
            <a:avLst/>
          </a:prstGeom>
          <a:noFill/>
        </p:spPr>
        <p:txBody>
          <a:bodyPr wrap="none" rtlCol="0">
            <a:spAutoFit/>
          </a:bodyPr>
          <a:lstStyle/>
          <a:p>
            <a:r>
              <a:rPr lang="es-ES_tradnl" dirty="0" smtClean="0"/>
              <a:t>HOTMAIL</a:t>
            </a:r>
            <a:endParaRPr lang="es-ES_tradnl" dirty="0"/>
          </a:p>
        </p:txBody>
      </p:sp>
    </p:spTree>
    <p:extLst>
      <p:ext uri="{BB962C8B-B14F-4D97-AF65-F5344CB8AC3E}">
        <p14:creationId xmlns:p14="http://schemas.microsoft.com/office/powerpoint/2010/main" val="16117530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05377" y="428626"/>
            <a:ext cx="3260470" cy="3993908"/>
          </a:xfrm>
          <a:prstGeom prst="rect">
            <a:avLst/>
          </a:prstGeom>
        </p:spPr>
      </p:pic>
      <p:pic>
        <p:nvPicPr>
          <p:cNvPr id="6" name="Imagen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22613" y="4083110"/>
            <a:ext cx="4087245" cy="2774890"/>
          </a:xfrm>
          <a:prstGeom prst="rect">
            <a:avLst/>
          </a:prstGeom>
        </p:spPr>
      </p:pic>
      <p:sp>
        <p:nvSpPr>
          <p:cNvPr id="7" name="CuadroTexto 6"/>
          <p:cNvSpPr txBox="1"/>
          <p:nvPr/>
        </p:nvSpPr>
        <p:spPr>
          <a:xfrm>
            <a:off x="935832" y="136535"/>
            <a:ext cx="4648540" cy="4093428"/>
          </a:xfrm>
          <a:prstGeom prst="rect">
            <a:avLst/>
          </a:prstGeom>
          <a:noFill/>
        </p:spPr>
        <p:txBody>
          <a:bodyPr wrap="square" rtlCol="0">
            <a:spAutoFit/>
          </a:bodyPr>
          <a:lstStyle/>
          <a:p>
            <a:pPr algn="just"/>
            <a:r>
              <a:rPr lang="es-ES_tradnl" sz="2000" dirty="0" smtClean="0"/>
              <a:t>Al abrir GMAIL les puede aparecer alguno de estos recuadros:</a:t>
            </a:r>
          </a:p>
          <a:p>
            <a:pPr algn="just"/>
            <a:r>
              <a:rPr lang="es-ES_tradnl" sz="2000" dirty="0" smtClean="0"/>
              <a:t>1. Ingresa tu </a:t>
            </a:r>
            <a:r>
              <a:rPr lang="es-ES_tradnl" sz="2000" dirty="0" err="1" smtClean="0"/>
              <a:t>direcci</a:t>
            </a:r>
            <a:r>
              <a:rPr lang="es-ES" sz="2000" dirty="0" err="1" smtClean="0"/>
              <a:t>ón</a:t>
            </a:r>
            <a:r>
              <a:rPr lang="es-ES" sz="2000" dirty="0" smtClean="0"/>
              <a:t> de correo y contraseña.</a:t>
            </a:r>
            <a:endParaRPr lang="es-ES_tradnl" sz="2000" dirty="0" smtClean="0"/>
          </a:p>
          <a:p>
            <a:pPr algn="just"/>
            <a:r>
              <a:rPr lang="es-ES_tradnl" sz="2000" dirty="0" smtClean="0"/>
              <a:t>2. Ya sea que se </a:t>
            </a:r>
            <a:r>
              <a:rPr lang="es-ES_tradnl" sz="2000" dirty="0" err="1" smtClean="0"/>
              <a:t>qued</a:t>
            </a:r>
            <a:r>
              <a:rPr lang="es-ES" sz="2000" dirty="0" err="1" smtClean="0"/>
              <a:t>ó</a:t>
            </a:r>
            <a:r>
              <a:rPr lang="es-ES" sz="2000" dirty="0" smtClean="0"/>
              <a:t> registrada su cuenta de una vez anterior que la abrieron en esa computadora y únicamente tendrás que seleccionarla y escribirle tu contraseña.</a:t>
            </a:r>
          </a:p>
          <a:p>
            <a:pPr algn="just"/>
            <a:r>
              <a:rPr lang="es-ES" sz="2000" dirty="0" smtClean="0"/>
              <a:t>3. Si es la primera vez que abren su GMAIL en esa cuenta y aún no tiene registrado su correo, deberán de darle </a:t>
            </a:r>
            <a:r>
              <a:rPr lang="es-ES" sz="2000" dirty="0" err="1" smtClean="0"/>
              <a:t>click</a:t>
            </a:r>
            <a:r>
              <a:rPr lang="es-ES" sz="2000" dirty="0" smtClean="0"/>
              <a:t> en AÑADIR CUENTA o INICIAR SESIÓN CON UNA CUENTA DIFERENTE.</a:t>
            </a:r>
            <a:endParaRPr lang="es-ES_tradnl" sz="2000" dirty="0"/>
          </a:p>
        </p:txBody>
      </p:sp>
      <p:sp>
        <p:nvSpPr>
          <p:cNvPr id="8" name="CuadroTexto 7"/>
          <p:cNvSpPr txBox="1"/>
          <p:nvPr/>
        </p:nvSpPr>
        <p:spPr>
          <a:xfrm>
            <a:off x="6129338" y="5080000"/>
            <a:ext cx="5686426" cy="923330"/>
          </a:xfrm>
          <a:prstGeom prst="rect">
            <a:avLst/>
          </a:prstGeom>
          <a:noFill/>
        </p:spPr>
        <p:txBody>
          <a:bodyPr wrap="square" rtlCol="0">
            <a:spAutoFit/>
          </a:bodyPr>
          <a:lstStyle/>
          <a:p>
            <a:r>
              <a:rPr lang="es-ES_tradnl" dirty="0" smtClean="0"/>
              <a:t>4. En caso de haber olvidado tu contraseña, </a:t>
            </a:r>
            <a:r>
              <a:rPr lang="es-ES_tradnl" dirty="0" err="1" smtClean="0"/>
              <a:t>podr</a:t>
            </a:r>
            <a:r>
              <a:rPr lang="es-ES" dirty="0" err="1" smtClean="0"/>
              <a:t>ás</a:t>
            </a:r>
            <a:r>
              <a:rPr lang="es-ES" dirty="0" smtClean="0"/>
              <a:t> darle </a:t>
            </a:r>
            <a:r>
              <a:rPr lang="es-ES" dirty="0" err="1" smtClean="0"/>
              <a:t>click</a:t>
            </a:r>
            <a:r>
              <a:rPr lang="es-ES" dirty="0" smtClean="0"/>
              <a:t> en ¿NECESITAS AYUDA? Y te guiará para que puedas recuperar tu contraseña.</a:t>
            </a:r>
            <a:endParaRPr lang="es-ES_tradnl" dirty="0"/>
          </a:p>
        </p:txBody>
      </p:sp>
      <p:sp>
        <p:nvSpPr>
          <p:cNvPr id="9" name="Elipse 8"/>
          <p:cNvSpPr/>
          <p:nvPr/>
        </p:nvSpPr>
        <p:spPr>
          <a:xfrm>
            <a:off x="1102183" y="4763166"/>
            <a:ext cx="359957" cy="34949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100" dirty="0"/>
              <a:t>2</a:t>
            </a:r>
          </a:p>
        </p:txBody>
      </p:sp>
      <p:sp>
        <p:nvSpPr>
          <p:cNvPr id="10" name="Elipse 9"/>
          <p:cNvSpPr/>
          <p:nvPr/>
        </p:nvSpPr>
        <p:spPr>
          <a:xfrm>
            <a:off x="11627178" y="2425580"/>
            <a:ext cx="338669" cy="38030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100" dirty="0"/>
              <a:t>2</a:t>
            </a:r>
          </a:p>
        </p:txBody>
      </p:sp>
      <p:sp>
        <p:nvSpPr>
          <p:cNvPr id="12" name="Elipse 11"/>
          <p:cNvSpPr/>
          <p:nvPr/>
        </p:nvSpPr>
        <p:spPr>
          <a:xfrm>
            <a:off x="11760849" y="3922187"/>
            <a:ext cx="338669" cy="38030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100" dirty="0" smtClean="0"/>
              <a:t>3</a:t>
            </a:r>
            <a:endParaRPr lang="es-ES_tradnl" sz="1100" dirty="0"/>
          </a:p>
        </p:txBody>
      </p:sp>
      <p:sp>
        <p:nvSpPr>
          <p:cNvPr id="14" name="Elipse 13"/>
          <p:cNvSpPr/>
          <p:nvPr/>
        </p:nvSpPr>
        <p:spPr>
          <a:xfrm>
            <a:off x="836847" y="6276189"/>
            <a:ext cx="359957" cy="34949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100" dirty="0" smtClean="0"/>
              <a:t>3</a:t>
            </a:r>
            <a:endParaRPr lang="es-ES_tradnl" sz="1100" dirty="0"/>
          </a:p>
        </p:txBody>
      </p:sp>
      <p:cxnSp>
        <p:nvCxnSpPr>
          <p:cNvPr id="20" name="Conector recto de flecha 19"/>
          <p:cNvCxnSpPr/>
          <p:nvPr/>
        </p:nvCxnSpPr>
        <p:spPr>
          <a:xfrm>
            <a:off x="1389344" y="5068835"/>
            <a:ext cx="321804" cy="286481"/>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a:off x="1190963" y="6453211"/>
            <a:ext cx="425283" cy="0"/>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a:stCxn id="10" idx="2"/>
          </p:cNvCxnSpPr>
          <p:nvPr/>
        </p:nvCxnSpPr>
        <p:spPr>
          <a:xfrm flipH="1" flipV="1">
            <a:off x="11136096" y="2612571"/>
            <a:ext cx="491082" cy="3164"/>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p:nvPr/>
        </p:nvCxnSpPr>
        <p:spPr>
          <a:xfrm flipH="1">
            <a:off x="11315710" y="4083110"/>
            <a:ext cx="445139" cy="0"/>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31" name="Imagen 3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10181" y="905466"/>
            <a:ext cx="3123006" cy="3801337"/>
          </a:xfrm>
          <a:prstGeom prst="rect">
            <a:avLst/>
          </a:prstGeom>
        </p:spPr>
      </p:pic>
      <p:sp>
        <p:nvSpPr>
          <p:cNvPr id="32" name="Elipse 31"/>
          <p:cNvSpPr/>
          <p:nvPr/>
        </p:nvSpPr>
        <p:spPr>
          <a:xfrm>
            <a:off x="7795406" y="238471"/>
            <a:ext cx="338669" cy="38030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100" dirty="0" smtClean="0"/>
              <a:t>1</a:t>
            </a:r>
            <a:endParaRPr lang="es-ES_tradnl" sz="1100" dirty="0"/>
          </a:p>
        </p:txBody>
      </p:sp>
      <p:cxnSp>
        <p:nvCxnSpPr>
          <p:cNvPr id="34" name="Conector recto de flecha 33"/>
          <p:cNvCxnSpPr>
            <a:stCxn id="32" idx="4"/>
          </p:cNvCxnSpPr>
          <p:nvPr/>
        </p:nvCxnSpPr>
        <p:spPr>
          <a:xfrm flipH="1">
            <a:off x="7625443" y="618780"/>
            <a:ext cx="339298" cy="2385677"/>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5" name="Elipse 34"/>
          <p:cNvSpPr/>
          <p:nvPr/>
        </p:nvSpPr>
        <p:spPr>
          <a:xfrm>
            <a:off x="8633882" y="3541878"/>
            <a:ext cx="338669" cy="38030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100" dirty="0"/>
              <a:t>4</a:t>
            </a:r>
          </a:p>
        </p:txBody>
      </p:sp>
      <p:cxnSp>
        <p:nvCxnSpPr>
          <p:cNvPr id="37" name="Conector recto de flecha 36"/>
          <p:cNvCxnSpPr/>
          <p:nvPr/>
        </p:nvCxnSpPr>
        <p:spPr>
          <a:xfrm flipH="1">
            <a:off x="8231041" y="3706586"/>
            <a:ext cx="413843" cy="215601"/>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8"/>
          <p:cNvCxnSpPr>
            <a:stCxn id="35" idx="6"/>
          </p:cNvCxnSpPr>
          <p:nvPr/>
        </p:nvCxnSpPr>
        <p:spPr>
          <a:xfrm flipV="1">
            <a:off x="8972551" y="3732032"/>
            <a:ext cx="445139" cy="1"/>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0963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96119" y="1385887"/>
            <a:ext cx="8900455" cy="4786313"/>
          </a:xfrm>
          <a:prstGeom prst="rect">
            <a:avLst/>
          </a:prstGeom>
        </p:spPr>
      </p:pic>
      <p:cxnSp>
        <p:nvCxnSpPr>
          <p:cNvPr id="8" name="Conector recto de flecha 7"/>
          <p:cNvCxnSpPr/>
          <p:nvPr/>
        </p:nvCxnSpPr>
        <p:spPr>
          <a:xfrm flipH="1">
            <a:off x="3443289" y="1000124"/>
            <a:ext cx="28574" cy="771525"/>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flipH="1">
            <a:off x="4314825" y="623812"/>
            <a:ext cx="816431" cy="1962226"/>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a:off x="6106886" y="1306285"/>
            <a:ext cx="22452" cy="1208315"/>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flipH="1">
            <a:off x="7700963" y="1271747"/>
            <a:ext cx="22451" cy="119999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flipV="1">
            <a:off x="1322614" y="2514600"/>
            <a:ext cx="751115" cy="620486"/>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flipH="1">
            <a:off x="10270671" y="2204357"/>
            <a:ext cx="66947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p:nvPr/>
        </p:nvCxnSpPr>
        <p:spPr>
          <a:xfrm flipH="1">
            <a:off x="9682843" y="1000124"/>
            <a:ext cx="277586" cy="108993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p:nvPr/>
        </p:nvCxnSpPr>
        <p:spPr>
          <a:xfrm>
            <a:off x="8784771" y="571500"/>
            <a:ext cx="0" cy="146957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0" name="CuadroTexto 29"/>
          <p:cNvSpPr txBox="1"/>
          <p:nvPr/>
        </p:nvSpPr>
        <p:spPr>
          <a:xfrm>
            <a:off x="969042" y="688104"/>
            <a:ext cx="3606885" cy="338554"/>
          </a:xfrm>
          <a:prstGeom prst="rect">
            <a:avLst/>
          </a:prstGeom>
          <a:noFill/>
        </p:spPr>
        <p:txBody>
          <a:bodyPr wrap="none" rtlCol="0">
            <a:spAutoFit/>
          </a:bodyPr>
          <a:lstStyle/>
          <a:p>
            <a:r>
              <a:rPr lang="es-ES_tradnl" sz="1600" smtClean="0"/>
              <a:t>BARRA BUSCADORA DE MAILS EN GMAIL</a:t>
            </a:r>
            <a:endParaRPr lang="es-ES_tradnl" sz="1600"/>
          </a:p>
        </p:txBody>
      </p:sp>
      <p:sp>
        <p:nvSpPr>
          <p:cNvPr id="31" name="CuadroTexto 30"/>
          <p:cNvSpPr txBox="1"/>
          <p:nvPr/>
        </p:nvSpPr>
        <p:spPr>
          <a:xfrm>
            <a:off x="3999487" y="285258"/>
            <a:ext cx="2680862" cy="338554"/>
          </a:xfrm>
          <a:prstGeom prst="rect">
            <a:avLst/>
          </a:prstGeom>
          <a:noFill/>
        </p:spPr>
        <p:txBody>
          <a:bodyPr wrap="none" rtlCol="0">
            <a:spAutoFit/>
          </a:bodyPr>
          <a:lstStyle/>
          <a:p>
            <a:r>
              <a:rPr lang="es-ES_tradnl" sz="1600" smtClean="0"/>
              <a:t>PESTAÑA PRINCIPAL DE MAILS</a:t>
            </a:r>
            <a:endParaRPr lang="es-ES_tradnl" sz="1600"/>
          </a:p>
        </p:txBody>
      </p:sp>
      <p:sp>
        <p:nvSpPr>
          <p:cNvPr id="34" name="CuadroTexto 33"/>
          <p:cNvSpPr txBox="1"/>
          <p:nvPr/>
        </p:nvSpPr>
        <p:spPr>
          <a:xfrm>
            <a:off x="5057684" y="595717"/>
            <a:ext cx="2036949" cy="738664"/>
          </a:xfrm>
          <a:prstGeom prst="rect">
            <a:avLst/>
          </a:prstGeom>
          <a:noFill/>
        </p:spPr>
        <p:txBody>
          <a:bodyPr wrap="square" rtlCol="0">
            <a:spAutoFit/>
          </a:bodyPr>
          <a:lstStyle/>
          <a:p>
            <a:pPr algn="ctr"/>
            <a:r>
              <a:rPr lang="es-ES_tradnl" sz="1400" dirty="0" smtClean="0"/>
              <a:t>PESTAÑA DE MAILS REFERENTES A</a:t>
            </a:r>
          </a:p>
          <a:p>
            <a:pPr algn="ctr"/>
            <a:r>
              <a:rPr lang="es-ES_tradnl" sz="1400" dirty="0" smtClean="0"/>
              <a:t>REDES SOCIALES</a:t>
            </a:r>
            <a:endParaRPr lang="es-ES_tradnl" sz="1400" dirty="0"/>
          </a:p>
        </p:txBody>
      </p:sp>
      <p:sp>
        <p:nvSpPr>
          <p:cNvPr id="35" name="CuadroTexto 34"/>
          <p:cNvSpPr txBox="1"/>
          <p:nvPr/>
        </p:nvSpPr>
        <p:spPr>
          <a:xfrm>
            <a:off x="6995688" y="317640"/>
            <a:ext cx="1374800" cy="954107"/>
          </a:xfrm>
          <a:prstGeom prst="rect">
            <a:avLst/>
          </a:prstGeom>
          <a:noFill/>
        </p:spPr>
        <p:txBody>
          <a:bodyPr wrap="square" rtlCol="0">
            <a:spAutoFit/>
          </a:bodyPr>
          <a:lstStyle/>
          <a:p>
            <a:pPr algn="ctr"/>
            <a:r>
              <a:rPr lang="es-ES_tradnl" sz="1400" dirty="0" smtClean="0"/>
              <a:t>PESTAÑA DE MAILS REFERENTES A</a:t>
            </a:r>
          </a:p>
          <a:p>
            <a:pPr algn="ctr"/>
            <a:r>
              <a:rPr lang="es-ES_tradnl" sz="1400" dirty="0" smtClean="0"/>
              <a:t>PROMOCIONES</a:t>
            </a:r>
          </a:p>
        </p:txBody>
      </p:sp>
      <p:sp>
        <p:nvSpPr>
          <p:cNvPr id="37" name="CuadroTexto 36"/>
          <p:cNvSpPr txBox="1"/>
          <p:nvPr/>
        </p:nvSpPr>
        <p:spPr>
          <a:xfrm>
            <a:off x="8266398" y="263723"/>
            <a:ext cx="2673745" cy="307777"/>
          </a:xfrm>
          <a:prstGeom prst="rect">
            <a:avLst/>
          </a:prstGeom>
          <a:noFill/>
        </p:spPr>
        <p:txBody>
          <a:bodyPr wrap="none" rtlCol="0">
            <a:spAutoFit/>
          </a:bodyPr>
          <a:lstStyle/>
          <a:p>
            <a:r>
              <a:rPr lang="es-ES_tradnl" sz="1400" smtClean="0"/>
              <a:t>MAILS QUE TE ESTA MOSTRANDO</a:t>
            </a:r>
            <a:endParaRPr lang="es-ES_tradnl" sz="1400"/>
          </a:p>
        </p:txBody>
      </p:sp>
      <p:sp>
        <p:nvSpPr>
          <p:cNvPr id="38" name="CuadroTexto 37"/>
          <p:cNvSpPr txBox="1"/>
          <p:nvPr/>
        </p:nvSpPr>
        <p:spPr>
          <a:xfrm>
            <a:off x="9867478" y="672715"/>
            <a:ext cx="922047" cy="369332"/>
          </a:xfrm>
          <a:prstGeom prst="rect">
            <a:avLst/>
          </a:prstGeom>
          <a:noFill/>
        </p:spPr>
        <p:txBody>
          <a:bodyPr wrap="none" rtlCol="0">
            <a:spAutoFit/>
          </a:bodyPr>
          <a:lstStyle/>
          <a:p>
            <a:r>
              <a:rPr lang="es-ES_tradnl" smtClean="0"/>
              <a:t>IDIOMA</a:t>
            </a:r>
            <a:endParaRPr lang="es-ES_tradnl"/>
          </a:p>
        </p:txBody>
      </p:sp>
      <p:sp>
        <p:nvSpPr>
          <p:cNvPr id="39" name="CuadroTexto 38"/>
          <p:cNvSpPr txBox="1"/>
          <p:nvPr/>
        </p:nvSpPr>
        <p:spPr>
          <a:xfrm>
            <a:off x="10696574" y="2287233"/>
            <a:ext cx="1515992" cy="307777"/>
          </a:xfrm>
          <a:prstGeom prst="rect">
            <a:avLst/>
          </a:prstGeom>
          <a:noFill/>
        </p:spPr>
        <p:txBody>
          <a:bodyPr wrap="none" rtlCol="0">
            <a:spAutoFit/>
          </a:bodyPr>
          <a:lstStyle/>
          <a:p>
            <a:r>
              <a:rPr lang="es-ES_tradnl" sz="1400" dirty="0" smtClean="0"/>
              <a:t>CONFIGURACI</a:t>
            </a:r>
            <a:r>
              <a:rPr lang="es-ES" sz="1400" dirty="0" smtClean="0"/>
              <a:t>ÓN</a:t>
            </a:r>
            <a:endParaRPr lang="es-ES_tradnl" sz="1400" dirty="0"/>
          </a:p>
        </p:txBody>
      </p:sp>
      <p:sp>
        <p:nvSpPr>
          <p:cNvPr id="40" name="CuadroTexto 39"/>
          <p:cNvSpPr txBox="1"/>
          <p:nvPr/>
        </p:nvSpPr>
        <p:spPr>
          <a:xfrm>
            <a:off x="0" y="3167739"/>
            <a:ext cx="1824154" cy="338554"/>
          </a:xfrm>
          <a:prstGeom prst="rect">
            <a:avLst/>
          </a:prstGeom>
          <a:noFill/>
        </p:spPr>
        <p:txBody>
          <a:bodyPr wrap="none" rtlCol="0">
            <a:spAutoFit/>
          </a:bodyPr>
          <a:lstStyle/>
          <a:p>
            <a:r>
              <a:rPr lang="es-ES_tradnl" sz="1600" smtClean="0"/>
              <a:t>REDACTAR UN MAIL</a:t>
            </a:r>
            <a:endParaRPr lang="es-ES_tradnl" sz="1600"/>
          </a:p>
        </p:txBody>
      </p:sp>
    </p:spTree>
    <p:extLst>
      <p:ext uri="{BB962C8B-B14F-4D97-AF65-F5344CB8AC3E}">
        <p14:creationId xmlns:p14="http://schemas.microsoft.com/office/powerpoint/2010/main" val="18593292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uadroTexto 29"/>
          <p:cNvSpPr txBox="1"/>
          <p:nvPr/>
        </p:nvSpPr>
        <p:spPr>
          <a:xfrm>
            <a:off x="1384129" y="1701374"/>
            <a:ext cx="9147248" cy="1077218"/>
          </a:xfrm>
          <a:prstGeom prst="rect">
            <a:avLst/>
          </a:prstGeom>
          <a:noFill/>
        </p:spPr>
        <p:txBody>
          <a:bodyPr wrap="none" rtlCol="0">
            <a:spAutoFit/>
          </a:bodyPr>
          <a:lstStyle/>
          <a:p>
            <a:pPr algn="just"/>
            <a:r>
              <a:rPr lang="es-ES_tradnl" sz="1600" b="1" dirty="0" smtClean="0">
                <a:solidFill>
                  <a:schemeClr val="tx2">
                    <a:lumMod val="75000"/>
                  </a:schemeClr>
                </a:solidFill>
              </a:rPr>
              <a:t>BARRA BUSCADORA DE MAILS EN </a:t>
            </a:r>
            <a:r>
              <a:rPr lang="es-ES_tradnl" sz="1600" b="1" dirty="0" smtClean="0">
                <a:solidFill>
                  <a:schemeClr val="tx2">
                    <a:lumMod val="75000"/>
                  </a:schemeClr>
                </a:solidFill>
              </a:rPr>
              <a:t>GMAIL</a:t>
            </a:r>
          </a:p>
          <a:p>
            <a:pPr algn="just"/>
            <a:r>
              <a:rPr lang="es-ES_tradnl" sz="1600" dirty="0" smtClean="0"/>
              <a:t>En caso de que no encuentres un mail o quieras buscar </a:t>
            </a:r>
            <a:r>
              <a:rPr lang="es-ES" sz="1600" dirty="0" smtClean="0"/>
              <a:t>únicamente mails de una persona o tema en específico,</a:t>
            </a:r>
          </a:p>
          <a:p>
            <a:pPr algn="just"/>
            <a:r>
              <a:rPr lang="es-ES" sz="1600" dirty="0" smtClean="0"/>
              <a:t>esta barra te ayudará a hacerlo. Únicamente escribe el mail de la persona que estas buscando o algún texto</a:t>
            </a:r>
          </a:p>
          <a:p>
            <a:pPr algn="just"/>
            <a:r>
              <a:rPr lang="es-ES" sz="1600" dirty="0" smtClean="0"/>
              <a:t>o palabra que te acuerdes venía en el mail.</a:t>
            </a:r>
            <a:endParaRPr lang="es-ES_tradnl" sz="1600" dirty="0"/>
          </a:p>
        </p:txBody>
      </p:sp>
      <p:sp>
        <p:nvSpPr>
          <p:cNvPr id="31" name="CuadroTexto 30"/>
          <p:cNvSpPr txBox="1"/>
          <p:nvPr/>
        </p:nvSpPr>
        <p:spPr>
          <a:xfrm>
            <a:off x="1384129" y="3122432"/>
            <a:ext cx="9060044" cy="584775"/>
          </a:xfrm>
          <a:prstGeom prst="rect">
            <a:avLst/>
          </a:prstGeom>
          <a:noFill/>
        </p:spPr>
        <p:txBody>
          <a:bodyPr wrap="none" rtlCol="0">
            <a:spAutoFit/>
          </a:bodyPr>
          <a:lstStyle/>
          <a:p>
            <a:pPr algn="just"/>
            <a:r>
              <a:rPr lang="es-ES_tradnl" sz="1600" b="1" dirty="0" smtClean="0">
                <a:solidFill>
                  <a:schemeClr val="tx2">
                    <a:lumMod val="75000"/>
                  </a:schemeClr>
                </a:solidFill>
              </a:rPr>
              <a:t>PESTAÑA PRINCIPAL DE </a:t>
            </a:r>
            <a:r>
              <a:rPr lang="es-ES_tradnl" sz="1600" b="1" dirty="0" smtClean="0">
                <a:solidFill>
                  <a:schemeClr val="tx2">
                    <a:lumMod val="75000"/>
                  </a:schemeClr>
                </a:solidFill>
              </a:rPr>
              <a:t>MAILS</a:t>
            </a:r>
          </a:p>
          <a:p>
            <a:pPr algn="just"/>
            <a:r>
              <a:rPr lang="es-ES_tradnl" sz="1600" dirty="0" smtClean="0"/>
              <a:t>Aquí</a:t>
            </a:r>
            <a:r>
              <a:rPr lang="es-ES" sz="1600" dirty="0" smtClean="0"/>
              <a:t> te llegarán todos los mails que te envíen y que no sean ni promociones ni relacionados a redes sociales.</a:t>
            </a:r>
            <a:endParaRPr lang="es-ES_tradnl" sz="1600" dirty="0"/>
          </a:p>
        </p:txBody>
      </p:sp>
      <p:sp>
        <p:nvSpPr>
          <p:cNvPr id="34" name="CuadroTexto 33"/>
          <p:cNvSpPr txBox="1"/>
          <p:nvPr/>
        </p:nvSpPr>
        <p:spPr>
          <a:xfrm>
            <a:off x="1384128" y="3845084"/>
            <a:ext cx="9147249" cy="584775"/>
          </a:xfrm>
          <a:prstGeom prst="rect">
            <a:avLst/>
          </a:prstGeom>
          <a:noFill/>
        </p:spPr>
        <p:txBody>
          <a:bodyPr wrap="square" rtlCol="0">
            <a:spAutoFit/>
          </a:bodyPr>
          <a:lstStyle/>
          <a:p>
            <a:r>
              <a:rPr lang="es-ES_tradnl" sz="1600" b="1" dirty="0" smtClean="0">
                <a:solidFill>
                  <a:schemeClr val="tx2">
                    <a:lumMod val="75000"/>
                  </a:schemeClr>
                </a:solidFill>
              </a:rPr>
              <a:t>SOCIAL</a:t>
            </a:r>
          </a:p>
          <a:p>
            <a:r>
              <a:rPr lang="es-ES_tradnl" sz="1600" dirty="0" smtClean="0"/>
              <a:t>En esta pestaña encontrar</a:t>
            </a:r>
            <a:r>
              <a:rPr lang="es-ES" sz="1600" dirty="0" err="1" smtClean="0"/>
              <a:t>ás</a:t>
            </a:r>
            <a:r>
              <a:rPr lang="es-ES" sz="1600" dirty="0" smtClean="0"/>
              <a:t> únicamente los mails referentes a redes sociales como </a:t>
            </a:r>
            <a:r>
              <a:rPr lang="es-ES" sz="1600" dirty="0" err="1" smtClean="0"/>
              <a:t>facebook</a:t>
            </a:r>
            <a:r>
              <a:rPr lang="es-ES" sz="1600" dirty="0" smtClean="0"/>
              <a:t>, twitter, etc.</a:t>
            </a:r>
            <a:endParaRPr lang="es-ES_tradnl" sz="1600" dirty="0"/>
          </a:p>
        </p:txBody>
      </p:sp>
      <p:sp>
        <p:nvSpPr>
          <p:cNvPr id="35" name="CuadroTexto 34"/>
          <p:cNvSpPr txBox="1"/>
          <p:nvPr/>
        </p:nvSpPr>
        <p:spPr>
          <a:xfrm>
            <a:off x="1384127" y="4690269"/>
            <a:ext cx="9415181" cy="584775"/>
          </a:xfrm>
          <a:prstGeom prst="rect">
            <a:avLst/>
          </a:prstGeom>
          <a:noFill/>
        </p:spPr>
        <p:txBody>
          <a:bodyPr wrap="square" rtlCol="0">
            <a:spAutoFit/>
          </a:bodyPr>
          <a:lstStyle/>
          <a:p>
            <a:pPr algn="just"/>
            <a:r>
              <a:rPr lang="es-ES_tradnl" sz="1600" b="1" dirty="0" smtClean="0">
                <a:solidFill>
                  <a:schemeClr val="tx2">
                    <a:lumMod val="75000"/>
                  </a:schemeClr>
                </a:solidFill>
              </a:rPr>
              <a:t>PESTAÑA DE MAILS REFERENTES </a:t>
            </a:r>
            <a:r>
              <a:rPr lang="es-ES_tradnl" sz="1600" b="1" dirty="0" smtClean="0">
                <a:solidFill>
                  <a:schemeClr val="tx2">
                    <a:lumMod val="75000"/>
                  </a:schemeClr>
                </a:solidFill>
              </a:rPr>
              <a:t>A PROMOCIONES</a:t>
            </a:r>
          </a:p>
          <a:p>
            <a:pPr algn="just"/>
            <a:r>
              <a:rPr lang="es-ES_tradnl" sz="1600" dirty="0" smtClean="0"/>
              <a:t>En esta pestaña encontrar</a:t>
            </a:r>
            <a:r>
              <a:rPr lang="es-ES" sz="1600" dirty="0" err="1" smtClean="0"/>
              <a:t>ás</a:t>
            </a:r>
            <a:r>
              <a:rPr lang="es-ES" sz="1600" dirty="0" smtClean="0"/>
              <a:t> mails con promociones que te hacen llegar algunas empresas.</a:t>
            </a:r>
            <a:endParaRPr lang="es-ES_tradnl" sz="1600" dirty="0" smtClean="0"/>
          </a:p>
        </p:txBody>
      </p:sp>
      <p:sp>
        <p:nvSpPr>
          <p:cNvPr id="39" name="CuadroTexto 38"/>
          <p:cNvSpPr txBox="1"/>
          <p:nvPr/>
        </p:nvSpPr>
        <p:spPr>
          <a:xfrm>
            <a:off x="1384127" y="5566757"/>
            <a:ext cx="8870377" cy="830997"/>
          </a:xfrm>
          <a:prstGeom prst="rect">
            <a:avLst/>
          </a:prstGeom>
          <a:noFill/>
        </p:spPr>
        <p:txBody>
          <a:bodyPr wrap="none" rtlCol="0">
            <a:spAutoFit/>
          </a:bodyPr>
          <a:lstStyle/>
          <a:p>
            <a:pPr algn="just"/>
            <a:r>
              <a:rPr lang="es-ES_tradnl" sz="1600" b="1" dirty="0" smtClean="0">
                <a:solidFill>
                  <a:schemeClr val="tx2">
                    <a:lumMod val="75000"/>
                  </a:schemeClr>
                </a:solidFill>
              </a:rPr>
              <a:t>CONFIGURACI</a:t>
            </a:r>
            <a:r>
              <a:rPr lang="es-ES" sz="1600" b="1" dirty="0" smtClean="0">
                <a:solidFill>
                  <a:schemeClr val="tx2">
                    <a:lumMod val="75000"/>
                  </a:schemeClr>
                </a:solidFill>
              </a:rPr>
              <a:t>ÓN</a:t>
            </a:r>
          </a:p>
          <a:p>
            <a:pPr algn="just"/>
            <a:r>
              <a:rPr lang="es-ES" sz="1600" dirty="0" smtClean="0"/>
              <a:t>Aquí puedes configurar algunas características de tu correo electrónico, como agregar firma a tus correos,</a:t>
            </a:r>
          </a:p>
          <a:p>
            <a:pPr algn="just"/>
            <a:r>
              <a:rPr lang="es-ES" sz="1600" dirty="0" smtClean="0"/>
              <a:t>modificar el idioma, cambiar tu imagen de perfil, etc.</a:t>
            </a:r>
            <a:endParaRPr lang="es-ES_tradnl" sz="1600" dirty="0"/>
          </a:p>
        </p:txBody>
      </p:sp>
      <p:sp>
        <p:nvSpPr>
          <p:cNvPr id="40" name="CuadroTexto 39"/>
          <p:cNvSpPr txBox="1"/>
          <p:nvPr/>
        </p:nvSpPr>
        <p:spPr>
          <a:xfrm>
            <a:off x="1384129" y="609147"/>
            <a:ext cx="9457910" cy="830997"/>
          </a:xfrm>
          <a:prstGeom prst="rect">
            <a:avLst/>
          </a:prstGeom>
          <a:noFill/>
        </p:spPr>
        <p:txBody>
          <a:bodyPr wrap="none" rtlCol="0">
            <a:spAutoFit/>
          </a:bodyPr>
          <a:lstStyle/>
          <a:p>
            <a:pPr algn="just"/>
            <a:r>
              <a:rPr lang="es-ES_tradnl" sz="1600" b="1" dirty="0" smtClean="0">
                <a:solidFill>
                  <a:schemeClr val="tx2">
                    <a:lumMod val="75000"/>
                  </a:schemeClr>
                </a:solidFill>
              </a:rPr>
              <a:t>REDACTAR</a:t>
            </a:r>
          </a:p>
          <a:p>
            <a:pPr algn="just"/>
            <a:r>
              <a:rPr lang="es-ES_tradnl" sz="1600" dirty="0" smtClean="0"/>
              <a:t>Nos despliega una ventana en la cual </a:t>
            </a:r>
            <a:r>
              <a:rPr lang="es-ES_tradnl" sz="1600" dirty="0" err="1" smtClean="0"/>
              <a:t>podr</a:t>
            </a:r>
            <a:r>
              <a:rPr lang="es-ES" sz="1600" dirty="0" err="1" smtClean="0"/>
              <a:t>ás</a:t>
            </a:r>
            <a:r>
              <a:rPr lang="es-ES" sz="1600" dirty="0" smtClean="0"/>
              <a:t> redactar un mail y enviarlo a la persona que quieras.</a:t>
            </a:r>
          </a:p>
          <a:p>
            <a:pPr algn="just"/>
            <a:r>
              <a:rPr lang="es-ES" sz="1600" dirty="0" smtClean="0"/>
              <a:t>En PARA deberás agregar el mail de la persona y en ASUNTO el tema o asunto a tratar en tu correo electrónico. </a:t>
            </a:r>
            <a:endParaRPr lang="es-ES_tradnl" sz="1600" dirty="0"/>
          </a:p>
        </p:txBody>
      </p:sp>
    </p:spTree>
    <p:extLst>
      <p:ext uri="{BB962C8B-B14F-4D97-AF65-F5344CB8AC3E}">
        <p14:creationId xmlns:p14="http://schemas.microsoft.com/office/powerpoint/2010/main" val="5174789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8071" y="311699"/>
            <a:ext cx="10967357" cy="1557922"/>
          </a:xfrm>
          <a:prstGeom prst="rect">
            <a:avLst/>
          </a:prstGeom>
        </p:spPr>
      </p:pic>
      <p:sp>
        <p:nvSpPr>
          <p:cNvPr id="5" name="CuadroTexto 4"/>
          <p:cNvSpPr txBox="1"/>
          <p:nvPr/>
        </p:nvSpPr>
        <p:spPr>
          <a:xfrm>
            <a:off x="3233057" y="1899868"/>
            <a:ext cx="8632371" cy="2862322"/>
          </a:xfrm>
          <a:prstGeom prst="rect">
            <a:avLst/>
          </a:prstGeom>
          <a:noFill/>
        </p:spPr>
        <p:txBody>
          <a:bodyPr wrap="square" rtlCol="0">
            <a:spAutoFit/>
          </a:bodyPr>
          <a:lstStyle/>
          <a:p>
            <a:r>
              <a:rPr lang="es-ES_tradnl" dirty="0" smtClean="0"/>
              <a:t>DEL LADO IZQUIERDO DE CADA MAIL SE ENCUENTRAN ESTAS TRES OPCIONES:</a:t>
            </a:r>
          </a:p>
          <a:p>
            <a:endParaRPr lang="es-ES_tradnl" dirty="0" smtClean="0"/>
          </a:p>
          <a:p>
            <a:r>
              <a:rPr lang="es-ES_tradnl" b="1" dirty="0" smtClean="0">
                <a:solidFill>
                  <a:schemeClr val="accent2"/>
                </a:solidFill>
              </a:rPr>
              <a:t>SELECCI</a:t>
            </a:r>
            <a:r>
              <a:rPr lang="es-ES" b="1" dirty="0" smtClean="0">
                <a:solidFill>
                  <a:schemeClr val="accent2"/>
                </a:solidFill>
              </a:rPr>
              <a:t>ÓN DEL MAIL PARA:</a:t>
            </a:r>
          </a:p>
          <a:p>
            <a:pPr marL="285750" indent="-285750">
              <a:buFontTx/>
              <a:buChar char="-"/>
            </a:pPr>
            <a:r>
              <a:rPr lang="es-ES" dirty="0" smtClean="0"/>
              <a:t>ARCHIVAR</a:t>
            </a:r>
          </a:p>
          <a:p>
            <a:pPr marL="285750" indent="-285750">
              <a:buFontTx/>
              <a:buChar char="-"/>
            </a:pPr>
            <a:r>
              <a:rPr lang="es-ES" dirty="0" smtClean="0"/>
              <a:t>MARCAR COMO SPAM</a:t>
            </a:r>
          </a:p>
          <a:p>
            <a:pPr marL="285750" indent="-285750">
              <a:buFontTx/>
              <a:buChar char="-"/>
            </a:pPr>
            <a:r>
              <a:rPr lang="es-ES" dirty="0" smtClean="0"/>
              <a:t>ELIMINAR</a:t>
            </a:r>
          </a:p>
          <a:p>
            <a:pPr marL="285750" indent="-285750">
              <a:buFontTx/>
              <a:buChar char="-"/>
            </a:pPr>
            <a:r>
              <a:rPr lang="es-ES" dirty="0" smtClean="0"/>
              <a:t>MOVER A</a:t>
            </a:r>
          </a:p>
          <a:p>
            <a:pPr marL="285750" indent="-285750">
              <a:buFontTx/>
              <a:buChar char="-"/>
            </a:pPr>
            <a:r>
              <a:rPr lang="es-ES" dirty="0" smtClean="0"/>
              <a:t>ETIQUETAS</a:t>
            </a:r>
          </a:p>
          <a:p>
            <a:pPr marL="285750" indent="-285750">
              <a:buFontTx/>
              <a:buChar char="-"/>
            </a:pPr>
            <a:r>
              <a:rPr lang="es-ES" dirty="0" smtClean="0"/>
              <a:t>MÁS (MARCAR COMO NO LEÍDO, MARCAR COMO IRRELEVANTE, AÑADIR A LAS TAREAS, DESTACAR, FILTRAR</a:t>
            </a:r>
            <a:r>
              <a:rPr lang="es-ES_tradnl" dirty="0" smtClean="0"/>
              <a:t> MENSAJES SIMILARES, SILENCIAR.</a:t>
            </a:r>
            <a:endParaRPr lang="es-ES_tradnl" dirty="0"/>
          </a:p>
        </p:txBody>
      </p:sp>
      <p:pic>
        <p:nvPicPr>
          <p:cNvPr id="6" name="Imagen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6143" y="2001821"/>
            <a:ext cx="2374900" cy="979715"/>
          </a:xfrm>
          <a:prstGeom prst="rect">
            <a:avLst/>
          </a:prstGeom>
        </p:spPr>
      </p:pic>
      <p:pic>
        <p:nvPicPr>
          <p:cNvPr id="7" name="Imagen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6143" y="4702428"/>
            <a:ext cx="2374900" cy="963386"/>
          </a:xfrm>
          <a:prstGeom prst="rect">
            <a:avLst/>
          </a:prstGeom>
        </p:spPr>
      </p:pic>
      <p:pic>
        <p:nvPicPr>
          <p:cNvPr id="8" name="Imagen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6143" y="5665814"/>
            <a:ext cx="2374900" cy="995118"/>
          </a:xfrm>
          <a:prstGeom prst="rect">
            <a:avLst/>
          </a:prstGeom>
        </p:spPr>
      </p:pic>
      <p:sp>
        <p:nvSpPr>
          <p:cNvPr id="9" name="CuadroTexto 8"/>
          <p:cNvSpPr txBox="1"/>
          <p:nvPr/>
        </p:nvSpPr>
        <p:spPr>
          <a:xfrm>
            <a:off x="3233057" y="4872522"/>
            <a:ext cx="8175171" cy="646331"/>
          </a:xfrm>
          <a:prstGeom prst="rect">
            <a:avLst/>
          </a:prstGeom>
          <a:noFill/>
        </p:spPr>
        <p:txBody>
          <a:bodyPr wrap="square" rtlCol="0">
            <a:spAutoFit/>
          </a:bodyPr>
          <a:lstStyle/>
          <a:p>
            <a:r>
              <a:rPr lang="es-ES_tradnl" b="1" dirty="0" smtClean="0">
                <a:solidFill>
                  <a:schemeClr val="accent2"/>
                </a:solidFill>
              </a:rPr>
              <a:t>DESTACAR: </a:t>
            </a:r>
            <a:r>
              <a:rPr lang="es-ES_tradnl" dirty="0" smtClean="0"/>
              <a:t>SI LO DESTACAMOS LUEGO NOS SER</a:t>
            </a:r>
            <a:r>
              <a:rPr lang="es-ES" dirty="0" smtClean="0"/>
              <a:t>Á MÁS FÁCIL UBICARLO EN LA CARPETA DE DESTACADOS.</a:t>
            </a:r>
            <a:endParaRPr lang="es-ES_tradnl" dirty="0"/>
          </a:p>
        </p:txBody>
      </p:sp>
      <p:sp>
        <p:nvSpPr>
          <p:cNvPr id="10" name="CuadroTexto 9"/>
          <p:cNvSpPr txBox="1"/>
          <p:nvPr/>
        </p:nvSpPr>
        <p:spPr>
          <a:xfrm>
            <a:off x="3233056" y="5600498"/>
            <a:ext cx="8175171" cy="1200329"/>
          </a:xfrm>
          <a:prstGeom prst="rect">
            <a:avLst/>
          </a:prstGeom>
          <a:noFill/>
        </p:spPr>
        <p:txBody>
          <a:bodyPr wrap="square" rtlCol="0">
            <a:spAutoFit/>
          </a:bodyPr>
          <a:lstStyle/>
          <a:p>
            <a:r>
              <a:rPr lang="es-ES" b="1" dirty="0" smtClean="0">
                <a:solidFill>
                  <a:schemeClr val="accent2"/>
                </a:solidFill>
              </a:rPr>
              <a:t>IMPORTANTE: </a:t>
            </a:r>
            <a:r>
              <a:rPr lang="es-ES" dirty="0" smtClean="0"/>
              <a:t>EL SISTEMA DE CORREO LA MARCA EN AMARILLO CUANDO NOTA QUE ES UN MAIL IMPORTANTE CON EL QUE HAS TENIDO INTERACCIÓN. TAMBIÉN PUEDES MARCARLO TU COMO IMPORTANTE PARA ENCONTRARLO FÁCILMENTE EN TU CARPETA DE IMPORTANTES.</a:t>
            </a:r>
            <a:endParaRPr lang="es-ES_tradnl" dirty="0"/>
          </a:p>
        </p:txBody>
      </p:sp>
    </p:spTree>
    <p:extLst>
      <p:ext uri="{BB962C8B-B14F-4D97-AF65-F5344CB8AC3E}">
        <p14:creationId xmlns:p14="http://schemas.microsoft.com/office/powerpoint/2010/main" val="839292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9" y="0"/>
            <a:ext cx="9720072" cy="1499616"/>
          </a:xfrm>
        </p:spPr>
        <p:txBody>
          <a:bodyPr>
            <a:normAutofit/>
          </a:bodyPr>
          <a:lstStyle/>
          <a:p>
            <a:r>
              <a:rPr lang="es-ES_tradnl" sz="7200" dirty="0" smtClean="0">
                <a:solidFill>
                  <a:schemeClr val="accent2"/>
                </a:solidFill>
              </a:rPr>
              <a:t>INTERNET</a:t>
            </a:r>
            <a:endParaRPr lang="es-ES_tradnl" sz="7200" dirty="0">
              <a:solidFill>
                <a:schemeClr val="accent2"/>
              </a:solidFill>
            </a:endParaRPr>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46859" y="3386139"/>
            <a:ext cx="4745141" cy="3471862"/>
          </a:xfrm>
          <a:prstGeom prst="rect">
            <a:avLst/>
          </a:prstGeom>
        </p:spPr>
      </p:pic>
      <p:sp>
        <p:nvSpPr>
          <p:cNvPr id="3" name="Marcador de contenido 2"/>
          <p:cNvSpPr>
            <a:spLocks noGrp="1"/>
          </p:cNvSpPr>
          <p:nvPr>
            <p:ph idx="1"/>
          </p:nvPr>
        </p:nvSpPr>
        <p:spPr>
          <a:xfrm>
            <a:off x="1024128" y="1499616"/>
            <a:ext cx="9720073" cy="4809744"/>
          </a:xfrm>
        </p:spPr>
        <p:txBody>
          <a:bodyPr/>
          <a:lstStyle/>
          <a:p>
            <a:pPr algn="just"/>
            <a:r>
              <a:rPr lang="es-ES_tradnl" sz="2800" dirty="0"/>
              <a:t>Internet es la unión de todas las redes y computadoras distribuidas por todo el mundo, por lo que se podría definir como una </a:t>
            </a:r>
            <a:r>
              <a:rPr lang="es-ES_tradnl" sz="2800" b="1" dirty="0"/>
              <a:t>red global en la que se conjuntan todas las redes que </a:t>
            </a:r>
            <a:r>
              <a:rPr lang="es-ES_tradnl" sz="2800" b="1" dirty="0" smtClean="0"/>
              <a:t>utilizan ciertos protocolos.</a:t>
            </a:r>
          </a:p>
          <a:p>
            <a:endParaRPr lang="es-ES_tradnl" b="1" dirty="0"/>
          </a:p>
          <a:p>
            <a:r>
              <a:rPr lang="es-ES_tradnl" sz="3600" b="1" dirty="0" smtClean="0">
                <a:solidFill>
                  <a:schemeClr val="accent2"/>
                </a:solidFill>
              </a:rPr>
              <a:t>            </a:t>
            </a:r>
          </a:p>
          <a:p>
            <a:r>
              <a:rPr lang="es-ES_tradnl" sz="3600" b="1" dirty="0">
                <a:solidFill>
                  <a:schemeClr val="accent2"/>
                </a:solidFill>
              </a:rPr>
              <a:t> </a:t>
            </a:r>
            <a:r>
              <a:rPr lang="es-ES_tradnl" sz="3600" b="1" dirty="0" smtClean="0">
                <a:solidFill>
                  <a:schemeClr val="accent2"/>
                </a:solidFill>
              </a:rPr>
              <a:t>          “RED DE REDES”</a:t>
            </a:r>
            <a:endParaRPr lang="es-ES_tradnl" sz="3600" dirty="0">
              <a:solidFill>
                <a:schemeClr val="accent2"/>
              </a:solidFill>
            </a:endParaRPr>
          </a:p>
        </p:txBody>
      </p:sp>
    </p:spTree>
    <p:extLst>
      <p:ext uri="{BB962C8B-B14F-4D97-AF65-F5344CB8AC3E}">
        <p14:creationId xmlns:p14="http://schemas.microsoft.com/office/powerpoint/2010/main" val="176380067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2138" y="1771650"/>
            <a:ext cx="8496561" cy="4121150"/>
          </a:xfrm>
          <a:prstGeom prst="rect">
            <a:avLst/>
          </a:prstGeom>
        </p:spPr>
      </p:pic>
      <p:sp>
        <p:nvSpPr>
          <p:cNvPr id="5" name="Abrir llave 4"/>
          <p:cNvSpPr/>
          <p:nvPr/>
        </p:nvSpPr>
        <p:spPr>
          <a:xfrm>
            <a:off x="2328863" y="2543175"/>
            <a:ext cx="485775" cy="1471613"/>
          </a:xfrm>
          <a:prstGeom prst="leftBrace">
            <a:avLst/>
          </a:prstGeom>
          <a:ln w="317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a:p>
        </p:txBody>
      </p:sp>
      <p:sp>
        <p:nvSpPr>
          <p:cNvPr id="6" name="CuadroTexto 5"/>
          <p:cNvSpPr txBox="1"/>
          <p:nvPr/>
        </p:nvSpPr>
        <p:spPr>
          <a:xfrm>
            <a:off x="20218" y="3094315"/>
            <a:ext cx="2308645" cy="369332"/>
          </a:xfrm>
          <a:prstGeom prst="rect">
            <a:avLst/>
          </a:prstGeom>
          <a:noFill/>
        </p:spPr>
        <p:txBody>
          <a:bodyPr wrap="none" rtlCol="0">
            <a:spAutoFit/>
          </a:bodyPr>
          <a:lstStyle/>
          <a:p>
            <a:r>
              <a:rPr lang="es-ES_tradnl" smtClean="0"/>
              <a:t>CADENA DE CORREOS</a:t>
            </a:r>
            <a:endParaRPr lang="es-ES_tradnl"/>
          </a:p>
        </p:txBody>
      </p:sp>
      <p:cxnSp>
        <p:nvCxnSpPr>
          <p:cNvPr id="8" name="Conector recto de flecha 7"/>
          <p:cNvCxnSpPr/>
          <p:nvPr/>
        </p:nvCxnSpPr>
        <p:spPr>
          <a:xfrm flipV="1">
            <a:off x="2814638" y="5638800"/>
            <a:ext cx="639762" cy="660400"/>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20218" y="6011333"/>
            <a:ext cx="3379451" cy="923330"/>
          </a:xfrm>
          <a:prstGeom prst="rect">
            <a:avLst/>
          </a:prstGeom>
          <a:noFill/>
        </p:spPr>
        <p:txBody>
          <a:bodyPr wrap="none" rtlCol="0">
            <a:spAutoFit/>
          </a:bodyPr>
          <a:lstStyle/>
          <a:p>
            <a:r>
              <a:rPr lang="es-ES_tradnl" dirty="0" smtClean="0"/>
              <a:t>LE DAMOS CLICK IZQUIERDO</a:t>
            </a:r>
          </a:p>
          <a:p>
            <a:r>
              <a:rPr lang="es-ES_tradnl" dirty="0" smtClean="0"/>
              <a:t>Y PODEMOS VER NUESTRA FIRMA</a:t>
            </a:r>
          </a:p>
          <a:p>
            <a:r>
              <a:rPr lang="es-ES_tradnl" dirty="0" smtClean="0"/>
              <a:t>DE CORREO</a:t>
            </a:r>
            <a:endParaRPr lang="es-ES_tradnl" dirty="0"/>
          </a:p>
        </p:txBody>
      </p:sp>
      <p:sp>
        <p:nvSpPr>
          <p:cNvPr id="10" name="CuadroTexto 9"/>
          <p:cNvSpPr txBox="1"/>
          <p:nvPr/>
        </p:nvSpPr>
        <p:spPr>
          <a:xfrm>
            <a:off x="6940418" y="998013"/>
            <a:ext cx="2199192" cy="369332"/>
          </a:xfrm>
          <a:prstGeom prst="rect">
            <a:avLst/>
          </a:prstGeom>
          <a:noFill/>
        </p:spPr>
        <p:txBody>
          <a:bodyPr wrap="none" rtlCol="0">
            <a:spAutoFit/>
          </a:bodyPr>
          <a:lstStyle/>
          <a:p>
            <a:r>
              <a:rPr lang="es-ES_tradnl" b="1" dirty="0" smtClean="0">
                <a:solidFill>
                  <a:schemeClr val="accent2"/>
                </a:solidFill>
              </a:rPr>
              <a:t>1. MOSTRAR TODOS</a:t>
            </a:r>
            <a:endParaRPr lang="es-ES_tradnl" b="1" dirty="0">
              <a:solidFill>
                <a:schemeClr val="accent2"/>
              </a:solidFill>
            </a:endParaRPr>
          </a:p>
        </p:txBody>
      </p:sp>
      <p:sp>
        <p:nvSpPr>
          <p:cNvPr id="11" name="CuadroTexto 10"/>
          <p:cNvSpPr txBox="1"/>
          <p:nvPr/>
        </p:nvSpPr>
        <p:spPr>
          <a:xfrm>
            <a:off x="9042400" y="998013"/>
            <a:ext cx="2130263" cy="369332"/>
          </a:xfrm>
          <a:prstGeom prst="rect">
            <a:avLst/>
          </a:prstGeom>
          <a:noFill/>
        </p:spPr>
        <p:txBody>
          <a:bodyPr wrap="none" rtlCol="0">
            <a:spAutoFit/>
          </a:bodyPr>
          <a:lstStyle/>
          <a:p>
            <a:r>
              <a:rPr lang="es-ES_tradnl" b="1" dirty="0" smtClean="0">
                <a:solidFill>
                  <a:schemeClr val="accent2"/>
                </a:solidFill>
              </a:rPr>
              <a:t>2. IMPRIMIR TODOS</a:t>
            </a:r>
            <a:endParaRPr lang="es-ES_tradnl" b="1" dirty="0">
              <a:solidFill>
                <a:schemeClr val="accent2"/>
              </a:solidFill>
            </a:endParaRPr>
          </a:p>
        </p:txBody>
      </p:sp>
      <p:sp>
        <p:nvSpPr>
          <p:cNvPr id="12" name="CuadroTexto 11"/>
          <p:cNvSpPr txBox="1"/>
          <p:nvPr/>
        </p:nvSpPr>
        <p:spPr>
          <a:xfrm>
            <a:off x="9139610" y="1352583"/>
            <a:ext cx="3029291" cy="369332"/>
          </a:xfrm>
          <a:prstGeom prst="rect">
            <a:avLst/>
          </a:prstGeom>
          <a:noFill/>
        </p:spPr>
        <p:txBody>
          <a:bodyPr wrap="none" rtlCol="0">
            <a:spAutoFit/>
          </a:bodyPr>
          <a:lstStyle/>
          <a:p>
            <a:r>
              <a:rPr lang="es-ES_tradnl" b="1" dirty="0" smtClean="0">
                <a:solidFill>
                  <a:schemeClr val="accent2"/>
                </a:solidFill>
              </a:rPr>
              <a:t>3. EN UNA VENTANA NUEVA</a:t>
            </a:r>
            <a:endParaRPr lang="es-ES_tradnl" b="1" dirty="0">
              <a:solidFill>
                <a:schemeClr val="accent2"/>
              </a:solidFill>
            </a:endParaRPr>
          </a:p>
        </p:txBody>
      </p:sp>
      <p:sp>
        <p:nvSpPr>
          <p:cNvPr id="14" name="CuadroTexto 13"/>
          <p:cNvSpPr txBox="1"/>
          <p:nvPr/>
        </p:nvSpPr>
        <p:spPr>
          <a:xfrm>
            <a:off x="10323589" y="2126220"/>
            <a:ext cx="793807" cy="369332"/>
          </a:xfrm>
          <a:prstGeom prst="rect">
            <a:avLst/>
          </a:prstGeom>
          <a:noFill/>
        </p:spPr>
        <p:txBody>
          <a:bodyPr wrap="none" rtlCol="0">
            <a:spAutoFit/>
          </a:bodyPr>
          <a:lstStyle/>
          <a:p>
            <a:r>
              <a:rPr lang="es-ES_tradnl" b="1" smtClean="0">
                <a:solidFill>
                  <a:schemeClr val="accent2"/>
                </a:solidFill>
              </a:rPr>
              <a:t>1  2  3</a:t>
            </a:r>
            <a:endParaRPr lang="es-ES_tradnl" b="1">
              <a:solidFill>
                <a:schemeClr val="accent2"/>
              </a:solidFill>
            </a:endParaRPr>
          </a:p>
        </p:txBody>
      </p:sp>
      <p:sp>
        <p:nvSpPr>
          <p:cNvPr id="15" name="CuadroTexto 14"/>
          <p:cNvSpPr txBox="1"/>
          <p:nvPr/>
        </p:nvSpPr>
        <p:spPr>
          <a:xfrm>
            <a:off x="1663905" y="1311414"/>
            <a:ext cx="2125454" cy="369332"/>
          </a:xfrm>
          <a:prstGeom prst="rect">
            <a:avLst/>
          </a:prstGeom>
          <a:noFill/>
        </p:spPr>
        <p:txBody>
          <a:bodyPr wrap="none" rtlCol="0">
            <a:spAutoFit/>
          </a:bodyPr>
          <a:lstStyle/>
          <a:p>
            <a:r>
              <a:rPr lang="es-ES_tradnl" smtClean="0"/>
              <a:t>TITULO DEL CORREO</a:t>
            </a:r>
            <a:endParaRPr lang="es-ES_tradnl"/>
          </a:p>
        </p:txBody>
      </p:sp>
      <p:cxnSp>
        <p:nvCxnSpPr>
          <p:cNvPr id="17" name="Conector recto de flecha 16"/>
          <p:cNvCxnSpPr>
            <a:stCxn id="15" idx="3"/>
          </p:cNvCxnSpPr>
          <p:nvPr/>
        </p:nvCxnSpPr>
        <p:spPr>
          <a:xfrm>
            <a:off x="3789359" y="1496080"/>
            <a:ext cx="528641" cy="476667"/>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CuadroTexto 17"/>
          <p:cNvSpPr txBox="1"/>
          <p:nvPr/>
        </p:nvSpPr>
        <p:spPr>
          <a:xfrm>
            <a:off x="8267528" y="6029870"/>
            <a:ext cx="3924472" cy="646331"/>
          </a:xfrm>
          <a:prstGeom prst="rect">
            <a:avLst/>
          </a:prstGeom>
          <a:noFill/>
        </p:spPr>
        <p:txBody>
          <a:bodyPr wrap="none" rtlCol="0">
            <a:spAutoFit/>
          </a:bodyPr>
          <a:lstStyle/>
          <a:p>
            <a:r>
              <a:rPr lang="es-ES_tradnl" dirty="0" smtClean="0"/>
              <a:t>FECHA EN LA QUE SE ENVI</a:t>
            </a:r>
            <a:r>
              <a:rPr lang="es-ES" dirty="0" err="1" smtClean="0"/>
              <a:t>Ó</a:t>
            </a:r>
            <a:r>
              <a:rPr lang="es-ES" dirty="0" smtClean="0"/>
              <a:t> O RECIBIÓ</a:t>
            </a:r>
          </a:p>
          <a:p>
            <a:r>
              <a:rPr lang="es-ES" dirty="0" smtClean="0"/>
              <a:t>EL CORREO</a:t>
            </a:r>
            <a:endParaRPr lang="es-ES_tradnl" dirty="0"/>
          </a:p>
        </p:txBody>
      </p:sp>
      <p:cxnSp>
        <p:nvCxnSpPr>
          <p:cNvPr id="20" name="Conector recto de flecha 19"/>
          <p:cNvCxnSpPr/>
          <p:nvPr/>
        </p:nvCxnSpPr>
        <p:spPr>
          <a:xfrm flipV="1">
            <a:off x="9516533" y="4402667"/>
            <a:ext cx="0" cy="1490133"/>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p:cNvSpPr txBox="1"/>
          <p:nvPr/>
        </p:nvSpPr>
        <p:spPr>
          <a:xfrm>
            <a:off x="1009065" y="433996"/>
            <a:ext cx="6971396" cy="461665"/>
          </a:xfrm>
          <a:prstGeom prst="rect">
            <a:avLst/>
          </a:prstGeom>
          <a:noFill/>
        </p:spPr>
        <p:txBody>
          <a:bodyPr wrap="none" rtlCol="0">
            <a:spAutoFit/>
          </a:bodyPr>
          <a:lstStyle/>
          <a:p>
            <a:r>
              <a:rPr lang="es-ES_tradnl" sz="2400" b="1" dirty="0" smtClean="0">
                <a:solidFill>
                  <a:schemeClr val="tx2">
                    <a:lumMod val="75000"/>
                  </a:schemeClr>
                </a:solidFill>
              </a:rPr>
              <a:t>ANATOM</a:t>
            </a:r>
            <a:r>
              <a:rPr lang="es-ES" sz="2400" b="1" dirty="0" smtClean="0">
                <a:solidFill>
                  <a:schemeClr val="tx2">
                    <a:lumMod val="75000"/>
                  </a:schemeClr>
                </a:solidFill>
              </a:rPr>
              <a:t>ÍA DE UN CORREO ELECTRÓNICO (E-MAIL)</a:t>
            </a:r>
            <a:endParaRPr lang="es-ES_tradnl" sz="2400" b="1" dirty="0">
              <a:solidFill>
                <a:schemeClr val="tx2">
                  <a:lumMod val="75000"/>
                </a:schemeClr>
              </a:solidFill>
            </a:endParaRPr>
          </a:p>
        </p:txBody>
      </p:sp>
    </p:spTree>
    <p:extLst>
      <p:ext uri="{BB962C8B-B14F-4D97-AF65-F5344CB8AC3E}">
        <p14:creationId xmlns:p14="http://schemas.microsoft.com/office/powerpoint/2010/main" val="15567739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2025" y="1212975"/>
            <a:ext cx="5924550" cy="5457700"/>
          </a:xfrm>
          <a:prstGeom prst="rect">
            <a:avLst/>
          </a:prstGeom>
        </p:spPr>
      </p:pic>
      <p:sp>
        <p:nvSpPr>
          <p:cNvPr id="2" name="CuadroTexto 1"/>
          <p:cNvSpPr txBox="1"/>
          <p:nvPr/>
        </p:nvSpPr>
        <p:spPr>
          <a:xfrm>
            <a:off x="7372350" y="1528762"/>
            <a:ext cx="4171950" cy="2123658"/>
          </a:xfrm>
          <a:prstGeom prst="rect">
            <a:avLst/>
          </a:prstGeom>
          <a:noFill/>
        </p:spPr>
        <p:txBody>
          <a:bodyPr wrap="square" rtlCol="0">
            <a:spAutoFit/>
          </a:bodyPr>
          <a:lstStyle/>
          <a:p>
            <a:r>
              <a:rPr lang="es-ES_tradnl" sz="2000" dirty="0" err="1" smtClean="0"/>
              <a:t>Aqu</a:t>
            </a:r>
            <a:r>
              <a:rPr lang="es-ES" sz="2000" dirty="0" smtClean="0"/>
              <a:t>í deberán de poner las direcciones de correo electrónico a quien le quieran enviar su email.</a:t>
            </a:r>
          </a:p>
          <a:p>
            <a:r>
              <a:rPr lang="es-ES" sz="2000" dirty="0" smtClean="0"/>
              <a:t>Para enviar un correo a distintos destinatarios, utiliza</a:t>
            </a:r>
            <a:r>
              <a:rPr lang="es-ES" sz="3200" dirty="0" smtClean="0">
                <a:solidFill>
                  <a:schemeClr val="accent2"/>
                </a:solidFill>
              </a:rPr>
              <a:t> ; </a:t>
            </a:r>
            <a:r>
              <a:rPr lang="es-ES" sz="2000" dirty="0" smtClean="0"/>
              <a:t>para separar cada dirección de correo electrónico.</a:t>
            </a:r>
          </a:p>
        </p:txBody>
      </p:sp>
      <p:sp>
        <p:nvSpPr>
          <p:cNvPr id="4" name="CuadroTexto 3"/>
          <p:cNvSpPr txBox="1"/>
          <p:nvPr/>
        </p:nvSpPr>
        <p:spPr>
          <a:xfrm>
            <a:off x="7372350" y="3745379"/>
            <a:ext cx="4329113" cy="1938992"/>
          </a:xfrm>
          <a:prstGeom prst="rect">
            <a:avLst/>
          </a:prstGeom>
          <a:noFill/>
        </p:spPr>
        <p:txBody>
          <a:bodyPr wrap="square" rtlCol="0">
            <a:spAutoFit/>
          </a:bodyPr>
          <a:lstStyle/>
          <a:p>
            <a:r>
              <a:rPr lang="es-ES_tradnl" sz="2000" dirty="0" smtClean="0"/>
              <a:t>Tema o asunto del email. </a:t>
            </a:r>
            <a:r>
              <a:rPr lang="es-ES_tradnl" sz="2000" dirty="0" smtClean="0"/>
              <a:t>Descripción</a:t>
            </a:r>
            <a:r>
              <a:rPr lang="es-ES" sz="2000" dirty="0" smtClean="0"/>
              <a:t> </a:t>
            </a:r>
            <a:r>
              <a:rPr lang="es-ES" sz="2000" dirty="0" smtClean="0"/>
              <a:t>breve de lo que se trata tu email.</a:t>
            </a:r>
          </a:p>
          <a:p>
            <a:r>
              <a:rPr lang="es-ES" sz="2000" dirty="0" smtClean="0"/>
              <a:t>Ejemplo.</a:t>
            </a:r>
          </a:p>
          <a:p>
            <a:r>
              <a:rPr lang="es-ES" sz="2000" dirty="0" smtClean="0"/>
              <a:t>Tarea</a:t>
            </a:r>
          </a:p>
          <a:p>
            <a:r>
              <a:rPr lang="es-ES" sz="2000" dirty="0" smtClean="0"/>
              <a:t>Solicitud de información</a:t>
            </a:r>
          </a:p>
          <a:p>
            <a:r>
              <a:rPr lang="es-ES" sz="2000" dirty="0" smtClean="0"/>
              <a:t>Tramites</a:t>
            </a:r>
            <a:endParaRPr lang="es-ES_tradnl" sz="2000" dirty="0"/>
          </a:p>
        </p:txBody>
      </p:sp>
      <p:sp>
        <p:nvSpPr>
          <p:cNvPr id="5" name="CuadroTexto 4"/>
          <p:cNvSpPr txBox="1"/>
          <p:nvPr/>
        </p:nvSpPr>
        <p:spPr>
          <a:xfrm>
            <a:off x="7372350" y="5839482"/>
            <a:ext cx="4600575" cy="707886"/>
          </a:xfrm>
          <a:prstGeom prst="rect">
            <a:avLst/>
          </a:prstGeom>
          <a:noFill/>
        </p:spPr>
        <p:txBody>
          <a:bodyPr wrap="square" rtlCol="0">
            <a:spAutoFit/>
          </a:bodyPr>
          <a:lstStyle/>
          <a:p>
            <a:r>
              <a:rPr lang="es-ES_tradnl" sz="2000" dirty="0" err="1" smtClean="0"/>
              <a:t>Aqu</a:t>
            </a:r>
            <a:r>
              <a:rPr lang="es-ES" sz="2000" dirty="0" smtClean="0"/>
              <a:t>í empezarás a escribir el texto o información que quieras enviar.</a:t>
            </a:r>
            <a:endParaRPr lang="es-ES_tradnl" sz="2000" dirty="0"/>
          </a:p>
        </p:txBody>
      </p:sp>
      <p:cxnSp>
        <p:nvCxnSpPr>
          <p:cNvPr id="7" name="Conector recto de flecha 6"/>
          <p:cNvCxnSpPr/>
          <p:nvPr/>
        </p:nvCxnSpPr>
        <p:spPr>
          <a:xfrm flipH="1" flipV="1">
            <a:off x="6300789" y="1943100"/>
            <a:ext cx="942974" cy="31743"/>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p:nvPr/>
        </p:nvCxnSpPr>
        <p:spPr>
          <a:xfrm flipH="1" flipV="1">
            <a:off x="6057900" y="2452093"/>
            <a:ext cx="1314450" cy="2424707"/>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flipH="1" flipV="1">
            <a:off x="3786189" y="4329114"/>
            <a:ext cx="3457574" cy="1864311"/>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1009065" y="433996"/>
            <a:ext cx="6971396" cy="461665"/>
          </a:xfrm>
          <a:prstGeom prst="rect">
            <a:avLst/>
          </a:prstGeom>
          <a:noFill/>
        </p:spPr>
        <p:txBody>
          <a:bodyPr wrap="none" rtlCol="0">
            <a:spAutoFit/>
          </a:bodyPr>
          <a:lstStyle/>
          <a:p>
            <a:r>
              <a:rPr lang="es-ES_tradnl" sz="2400" b="1" dirty="0" smtClean="0">
                <a:solidFill>
                  <a:schemeClr val="tx2">
                    <a:lumMod val="75000"/>
                  </a:schemeClr>
                </a:solidFill>
              </a:rPr>
              <a:t>ANATOM</a:t>
            </a:r>
            <a:r>
              <a:rPr lang="es-ES" sz="2400" b="1" dirty="0" smtClean="0">
                <a:solidFill>
                  <a:schemeClr val="tx2">
                    <a:lumMod val="75000"/>
                  </a:schemeClr>
                </a:solidFill>
              </a:rPr>
              <a:t>ÍA DE UN CORREO ELECTRÓNICO (E-MAIL)</a:t>
            </a:r>
            <a:endParaRPr lang="es-ES_tradnl" sz="2400" b="1" dirty="0">
              <a:solidFill>
                <a:schemeClr val="tx2">
                  <a:lumMod val="75000"/>
                </a:schemeClr>
              </a:solidFill>
            </a:endParaRPr>
          </a:p>
        </p:txBody>
      </p:sp>
    </p:spTree>
    <p:extLst>
      <p:ext uri="{BB962C8B-B14F-4D97-AF65-F5344CB8AC3E}">
        <p14:creationId xmlns:p14="http://schemas.microsoft.com/office/powerpoint/2010/main" val="2328804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2025" y="1212975"/>
            <a:ext cx="5924550" cy="5457700"/>
          </a:xfrm>
          <a:prstGeom prst="rect">
            <a:avLst/>
          </a:prstGeom>
        </p:spPr>
      </p:pic>
      <p:sp>
        <p:nvSpPr>
          <p:cNvPr id="2" name="CuadroTexto 1"/>
          <p:cNvSpPr txBox="1"/>
          <p:nvPr/>
        </p:nvSpPr>
        <p:spPr>
          <a:xfrm>
            <a:off x="7372350" y="1528762"/>
            <a:ext cx="4171950" cy="2246769"/>
          </a:xfrm>
          <a:prstGeom prst="rect">
            <a:avLst/>
          </a:prstGeom>
          <a:noFill/>
        </p:spPr>
        <p:txBody>
          <a:bodyPr wrap="square" rtlCol="0">
            <a:spAutoFit/>
          </a:bodyPr>
          <a:lstStyle/>
          <a:p>
            <a:r>
              <a:rPr lang="es-ES" sz="2000" b="1" dirty="0" smtClean="0">
                <a:solidFill>
                  <a:schemeClr val="accent2"/>
                </a:solidFill>
              </a:rPr>
              <a:t>CC</a:t>
            </a:r>
          </a:p>
          <a:p>
            <a:r>
              <a:rPr lang="es-ES" sz="2000" dirty="0" smtClean="0"/>
              <a:t>Es para poner en copia en ese correo a alguien que quieres que este enterado del tema.</a:t>
            </a:r>
          </a:p>
          <a:p>
            <a:r>
              <a:rPr lang="es-ES" sz="2000" b="1" dirty="0" smtClean="0">
                <a:solidFill>
                  <a:schemeClr val="accent2"/>
                </a:solidFill>
              </a:rPr>
              <a:t>CCO</a:t>
            </a:r>
          </a:p>
          <a:p>
            <a:r>
              <a:rPr lang="es-ES" sz="2000" dirty="0" smtClean="0"/>
              <a:t>Es para enviar de manera oculta, una copia de ese correo.</a:t>
            </a:r>
          </a:p>
        </p:txBody>
      </p:sp>
      <p:cxnSp>
        <p:nvCxnSpPr>
          <p:cNvPr id="7" name="Conector recto de flecha 6"/>
          <p:cNvCxnSpPr/>
          <p:nvPr/>
        </p:nvCxnSpPr>
        <p:spPr>
          <a:xfrm flipH="1" flipV="1">
            <a:off x="6300789" y="1943100"/>
            <a:ext cx="942974" cy="31743"/>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7243763" y="4216400"/>
            <a:ext cx="4728104" cy="2031325"/>
          </a:xfrm>
          <a:prstGeom prst="rect">
            <a:avLst/>
          </a:prstGeom>
          <a:noFill/>
        </p:spPr>
        <p:txBody>
          <a:bodyPr wrap="square" rtlCol="0">
            <a:spAutoFit/>
          </a:bodyPr>
          <a:lstStyle/>
          <a:p>
            <a:r>
              <a:rPr lang="es-ES_tradnl" b="1" dirty="0" smtClean="0">
                <a:solidFill>
                  <a:schemeClr val="accent2"/>
                </a:solidFill>
              </a:rPr>
              <a:t>OPCIONES DE </a:t>
            </a:r>
            <a:r>
              <a:rPr lang="es-ES_tradnl" b="1" dirty="0" smtClean="0">
                <a:solidFill>
                  <a:schemeClr val="accent2"/>
                </a:solidFill>
              </a:rPr>
              <a:t>FORMATO</a:t>
            </a:r>
            <a:endParaRPr lang="es-ES_tradnl" b="1" dirty="0" smtClean="0">
              <a:solidFill>
                <a:schemeClr val="accent2"/>
              </a:solidFill>
            </a:endParaRPr>
          </a:p>
          <a:p>
            <a:r>
              <a:rPr lang="es-ES_tradnl" dirty="0" err="1" smtClean="0"/>
              <a:t>Aqu</a:t>
            </a:r>
            <a:r>
              <a:rPr lang="es-ES" dirty="0" smtClean="0"/>
              <a:t>í puedes encontrar diferentes opciones para darle formato a tu correo:</a:t>
            </a:r>
          </a:p>
          <a:p>
            <a:r>
              <a:rPr lang="es-ES" dirty="0" smtClean="0"/>
              <a:t>Tipo de letra o tipografía.</a:t>
            </a:r>
          </a:p>
          <a:p>
            <a:r>
              <a:rPr lang="es-ES" dirty="0" smtClean="0"/>
              <a:t>Tamaño de letra.</a:t>
            </a:r>
          </a:p>
          <a:p>
            <a:r>
              <a:rPr lang="es-ES" dirty="0" smtClean="0"/>
              <a:t>Estilo de letra: negritas, cursivas, subrayado, color del texto, etc.</a:t>
            </a:r>
            <a:endParaRPr lang="es-ES_tradnl" dirty="0"/>
          </a:p>
        </p:txBody>
      </p:sp>
      <p:cxnSp>
        <p:nvCxnSpPr>
          <p:cNvPr id="10" name="Conector recto de flecha 9"/>
          <p:cNvCxnSpPr/>
          <p:nvPr/>
        </p:nvCxnSpPr>
        <p:spPr>
          <a:xfrm flipH="1">
            <a:off x="2624667" y="4505656"/>
            <a:ext cx="4619096" cy="1082344"/>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366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8966" y="130300"/>
            <a:ext cx="5924550" cy="5457700"/>
          </a:xfrm>
          <a:prstGeom prst="rect">
            <a:avLst/>
          </a:prstGeom>
        </p:spPr>
      </p:pic>
      <p:sp>
        <p:nvSpPr>
          <p:cNvPr id="2" name="CuadroTexto 1"/>
          <p:cNvSpPr txBox="1"/>
          <p:nvPr/>
        </p:nvSpPr>
        <p:spPr>
          <a:xfrm>
            <a:off x="1028966" y="5739893"/>
            <a:ext cx="4171950" cy="1015663"/>
          </a:xfrm>
          <a:prstGeom prst="rect">
            <a:avLst/>
          </a:prstGeom>
          <a:noFill/>
        </p:spPr>
        <p:txBody>
          <a:bodyPr wrap="square" rtlCol="0">
            <a:spAutoFit/>
          </a:bodyPr>
          <a:lstStyle/>
          <a:p>
            <a:r>
              <a:rPr lang="es-ES" sz="2000" dirty="0" smtClean="0"/>
              <a:t>Dándole </a:t>
            </a:r>
            <a:r>
              <a:rPr lang="es-ES" sz="2000" dirty="0" err="1" smtClean="0"/>
              <a:t>click</a:t>
            </a:r>
            <a:r>
              <a:rPr lang="es-ES" sz="2000" dirty="0" smtClean="0"/>
              <a:t> a este botón podrás adjuntar algún documento o imagen a tu correo electrónico.</a:t>
            </a:r>
          </a:p>
        </p:txBody>
      </p:sp>
      <p:cxnSp>
        <p:nvCxnSpPr>
          <p:cNvPr id="7" name="Conector recto de flecha 6"/>
          <p:cNvCxnSpPr/>
          <p:nvPr/>
        </p:nvCxnSpPr>
        <p:spPr>
          <a:xfrm flipH="1">
            <a:off x="3505200" y="4062341"/>
            <a:ext cx="3738563" cy="984487"/>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7243763" y="3707432"/>
            <a:ext cx="4728104" cy="646331"/>
          </a:xfrm>
          <a:prstGeom prst="rect">
            <a:avLst/>
          </a:prstGeom>
          <a:noFill/>
        </p:spPr>
        <p:txBody>
          <a:bodyPr wrap="square" rtlCol="0">
            <a:spAutoFit/>
          </a:bodyPr>
          <a:lstStyle/>
          <a:p>
            <a:r>
              <a:rPr lang="es-ES" dirty="0" smtClean="0"/>
              <a:t>Aquí podrás insertar una imagen en el cuerpo del correo.</a:t>
            </a:r>
            <a:endParaRPr lang="es-ES_tradnl" dirty="0"/>
          </a:p>
        </p:txBody>
      </p:sp>
      <p:cxnSp>
        <p:nvCxnSpPr>
          <p:cNvPr id="10" name="Conector recto de flecha 9"/>
          <p:cNvCxnSpPr/>
          <p:nvPr/>
        </p:nvCxnSpPr>
        <p:spPr>
          <a:xfrm flipV="1">
            <a:off x="2675467" y="5379967"/>
            <a:ext cx="33867" cy="416066"/>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 name="CuadroTexto 3"/>
          <p:cNvSpPr txBox="1"/>
          <p:nvPr/>
        </p:nvSpPr>
        <p:spPr>
          <a:xfrm>
            <a:off x="7243763" y="5046828"/>
            <a:ext cx="4419600" cy="646331"/>
          </a:xfrm>
          <a:prstGeom prst="rect">
            <a:avLst/>
          </a:prstGeom>
          <a:noFill/>
        </p:spPr>
        <p:txBody>
          <a:bodyPr wrap="square" rtlCol="0">
            <a:spAutoFit/>
          </a:bodyPr>
          <a:lstStyle/>
          <a:p>
            <a:r>
              <a:rPr lang="es-ES_tradnl" dirty="0" smtClean="0"/>
              <a:t>Con este </a:t>
            </a:r>
            <a:r>
              <a:rPr lang="es-ES" dirty="0" smtClean="0"/>
              <a:t>ícono podrás incluir un enlace a alguna página.</a:t>
            </a:r>
            <a:endParaRPr lang="es-ES_tradnl" dirty="0"/>
          </a:p>
        </p:txBody>
      </p:sp>
      <p:sp>
        <p:nvSpPr>
          <p:cNvPr id="5" name="CuadroTexto 4"/>
          <p:cNvSpPr txBox="1"/>
          <p:nvPr/>
        </p:nvSpPr>
        <p:spPr>
          <a:xfrm>
            <a:off x="7243763" y="6109225"/>
            <a:ext cx="4301177" cy="646331"/>
          </a:xfrm>
          <a:prstGeom prst="rect">
            <a:avLst/>
          </a:prstGeom>
          <a:noFill/>
        </p:spPr>
        <p:txBody>
          <a:bodyPr wrap="none" rtlCol="0">
            <a:spAutoFit/>
          </a:bodyPr>
          <a:lstStyle/>
          <a:p>
            <a:r>
              <a:rPr lang="es-ES_tradnl" dirty="0" smtClean="0"/>
              <a:t>Con este </a:t>
            </a:r>
            <a:r>
              <a:rPr lang="es-ES" dirty="0" smtClean="0"/>
              <a:t>ícono podrás agregarle a tu correo</a:t>
            </a:r>
          </a:p>
          <a:p>
            <a:r>
              <a:rPr lang="es-ES" dirty="0"/>
              <a:t>a</a:t>
            </a:r>
            <a:r>
              <a:rPr lang="es-ES" dirty="0" smtClean="0"/>
              <a:t>lgún </a:t>
            </a:r>
            <a:r>
              <a:rPr lang="es-ES" dirty="0" err="1" smtClean="0"/>
              <a:t>emoticon</a:t>
            </a:r>
            <a:r>
              <a:rPr lang="es-ES" dirty="0" smtClean="0"/>
              <a:t> (carita).</a:t>
            </a:r>
            <a:endParaRPr lang="es-ES_tradnl" dirty="0"/>
          </a:p>
        </p:txBody>
      </p:sp>
      <p:cxnSp>
        <p:nvCxnSpPr>
          <p:cNvPr id="11" name="Conector recto de flecha 10"/>
          <p:cNvCxnSpPr/>
          <p:nvPr/>
        </p:nvCxnSpPr>
        <p:spPr>
          <a:xfrm flipH="1" flipV="1">
            <a:off x="3826933" y="5303790"/>
            <a:ext cx="3416831" cy="80531"/>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flipH="1" flipV="1">
            <a:off x="4353058" y="5171703"/>
            <a:ext cx="2890705" cy="1260687"/>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CuadroTexto 14"/>
          <p:cNvSpPr txBox="1"/>
          <p:nvPr/>
        </p:nvSpPr>
        <p:spPr>
          <a:xfrm>
            <a:off x="7243763" y="2474697"/>
            <a:ext cx="2953053" cy="369332"/>
          </a:xfrm>
          <a:prstGeom prst="rect">
            <a:avLst/>
          </a:prstGeom>
          <a:noFill/>
        </p:spPr>
        <p:txBody>
          <a:bodyPr wrap="none" rtlCol="0">
            <a:spAutoFit/>
          </a:bodyPr>
          <a:lstStyle/>
          <a:p>
            <a:r>
              <a:rPr lang="es-ES_tradnl" dirty="0" err="1" smtClean="0"/>
              <a:t>Bot</a:t>
            </a:r>
            <a:r>
              <a:rPr lang="es-ES" dirty="0" err="1" smtClean="0"/>
              <a:t>ón</a:t>
            </a:r>
            <a:r>
              <a:rPr lang="es-ES" dirty="0" smtClean="0"/>
              <a:t> de opciones de formato</a:t>
            </a:r>
            <a:endParaRPr lang="es-ES_tradnl" dirty="0"/>
          </a:p>
        </p:txBody>
      </p:sp>
      <p:cxnSp>
        <p:nvCxnSpPr>
          <p:cNvPr id="16" name="Conector recto de flecha 15"/>
          <p:cNvCxnSpPr/>
          <p:nvPr/>
        </p:nvCxnSpPr>
        <p:spPr>
          <a:xfrm flipH="1">
            <a:off x="2269067" y="2725707"/>
            <a:ext cx="4974696" cy="2268210"/>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3756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834" y="497290"/>
            <a:ext cx="7040032" cy="4072602"/>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3866" y="1821144"/>
            <a:ext cx="4334933" cy="4634689"/>
          </a:xfrm>
          <a:prstGeom prst="rect">
            <a:avLst/>
          </a:prstGeom>
        </p:spPr>
      </p:pic>
      <p:cxnSp>
        <p:nvCxnSpPr>
          <p:cNvPr id="7" name="Conector recto de flecha 6"/>
          <p:cNvCxnSpPr/>
          <p:nvPr/>
        </p:nvCxnSpPr>
        <p:spPr>
          <a:xfrm flipH="1" flipV="1">
            <a:off x="7484533" y="1303867"/>
            <a:ext cx="2048934" cy="33866"/>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p:nvPr/>
        </p:nvCxnSpPr>
        <p:spPr>
          <a:xfrm flipH="1">
            <a:off x="9516533" y="1337733"/>
            <a:ext cx="16934" cy="1032934"/>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8509000" y="497290"/>
            <a:ext cx="3158429" cy="646331"/>
          </a:xfrm>
          <a:prstGeom prst="rect">
            <a:avLst/>
          </a:prstGeom>
          <a:noFill/>
        </p:spPr>
        <p:txBody>
          <a:bodyPr wrap="none" rtlCol="0">
            <a:spAutoFit/>
          </a:bodyPr>
          <a:lstStyle/>
          <a:p>
            <a:r>
              <a:rPr lang="es-ES" dirty="0" smtClean="0"/>
              <a:t>ÍCONO O BOTÓN DE MENÚ DE</a:t>
            </a:r>
          </a:p>
          <a:p>
            <a:r>
              <a:rPr lang="es-ES" dirty="0" smtClean="0"/>
              <a:t>OPCIONES DE ENVÍO </a:t>
            </a:r>
            <a:endParaRPr lang="es-ES_tradnl" dirty="0"/>
          </a:p>
        </p:txBody>
      </p:sp>
      <p:cxnSp>
        <p:nvCxnSpPr>
          <p:cNvPr id="12" name="Conector recto de flecha 11"/>
          <p:cNvCxnSpPr/>
          <p:nvPr/>
        </p:nvCxnSpPr>
        <p:spPr>
          <a:xfrm flipV="1">
            <a:off x="6214533" y="1507067"/>
            <a:ext cx="745067" cy="3369733"/>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p:cNvSpPr txBox="1"/>
          <p:nvPr/>
        </p:nvSpPr>
        <p:spPr>
          <a:xfrm>
            <a:off x="5466165" y="4958864"/>
            <a:ext cx="1840568" cy="369332"/>
          </a:xfrm>
          <a:prstGeom prst="rect">
            <a:avLst/>
          </a:prstGeom>
          <a:noFill/>
        </p:spPr>
        <p:txBody>
          <a:bodyPr wrap="none" rtlCol="0">
            <a:spAutoFit/>
          </a:bodyPr>
          <a:lstStyle/>
          <a:p>
            <a:r>
              <a:rPr lang="es-ES_tradnl" dirty="0" smtClean="0"/>
              <a:t>RESPONDER MAIL</a:t>
            </a:r>
            <a:endParaRPr lang="es-ES_tradnl" dirty="0"/>
          </a:p>
        </p:txBody>
      </p:sp>
      <p:sp>
        <p:nvSpPr>
          <p:cNvPr id="15" name="CuadroTexto 14"/>
          <p:cNvSpPr txBox="1"/>
          <p:nvPr/>
        </p:nvSpPr>
        <p:spPr>
          <a:xfrm>
            <a:off x="1070191" y="4589532"/>
            <a:ext cx="3063659" cy="369332"/>
          </a:xfrm>
          <a:prstGeom prst="rect">
            <a:avLst/>
          </a:prstGeom>
          <a:noFill/>
        </p:spPr>
        <p:txBody>
          <a:bodyPr wrap="none" rtlCol="0">
            <a:spAutoFit/>
          </a:bodyPr>
          <a:lstStyle/>
          <a:p>
            <a:r>
              <a:rPr lang="es-ES_tradnl" smtClean="0"/>
              <a:t>RESPONDER O REENVIAR MAIL</a:t>
            </a:r>
            <a:endParaRPr lang="es-ES_tradnl"/>
          </a:p>
        </p:txBody>
      </p:sp>
      <p:cxnSp>
        <p:nvCxnSpPr>
          <p:cNvPr id="17" name="Conector recto de flecha 16"/>
          <p:cNvCxnSpPr/>
          <p:nvPr/>
        </p:nvCxnSpPr>
        <p:spPr>
          <a:xfrm flipV="1">
            <a:off x="2168526" y="3979334"/>
            <a:ext cx="456141" cy="564911"/>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flipV="1">
            <a:off x="3386667" y="3979333"/>
            <a:ext cx="0" cy="523880"/>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79177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87929" y="1761671"/>
            <a:ext cx="4648200" cy="3124200"/>
          </a:xfrm>
          <a:prstGeom prst="rect">
            <a:avLst/>
          </a:prstGeom>
        </p:spPr>
      </p:pic>
      <p:sp>
        <p:nvSpPr>
          <p:cNvPr id="8" name="CuadroTexto 7"/>
          <p:cNvSpPr txBox="1"/>
          <p:nvPr/>
        </p:nvSpPr>
        <p:spPr>
          <a:xfrm>
            <a:off x="6943726" y="1071563"/>
            <a:ext cx="4814888" cy="1323439"/>
          </a:xfrm>
          <a:prstGeom prst="rect">
            <a:avLst/>
          </a:prstGeom>
          <a:noFill/>
        </p:spPr>
        <p:txBody>
          <a:bodyPr wrap="square" rtlCol="0">
            <a:spAutoFit/>
          </a:bodyPr>
          <a:lstStyle/>
          <a:p>
            <a:pPr algn="ctr"/>
            <a:r>
              <a:rPr lang="es-ES_tradnl" sz="2000" b="1" dirty="0" smtClean="0">
                <a:solidFill>
                  <a:schemeClr val="accent2"/>
                </a:solidFill>
              </a:rPr>
              <a:t>RECUERDA SIEMPRE QUE TERMINES DE USAR TU CORREO DARLE CLICK EN EL CIRCULITO CON LA PRIMERA LETRA DE TU NOMBRE Y LUEGO EN CERRAR SESI</a:t>
            </a:r>
            <a:r>
              <a:rPr lang="es-ES" sz="2000" b="1" dirty="0" smtClean="0">
                <a:solidFill>
                  <a:schemeClr val="accent2"/>
                </a:solidFill>
              </a:rPr>
              <a:t>ÓN.</a:t>
            </a:r>
            <a:endParaRPr lang="es-ES_tradnl" sz="2000" b="1" dirty="0">
              <a:solidFill>
                <a:schemeClr val="accent2"/>
              </a:solidFill>
            </a:endParaRPr>
          </a:p>
        </p:txBody>
      </p:sp>
      <p:cxnSp>
        <p:nvCxnSpPr>
          <p:cNvPr id="10" name="Conector recto de flecha 9"/>
          <p:cNvCxnSpPr/>
          <p:nvPr/>
        </p:nvCxnSpPr>
        <p:spPr>
          <a:xfrm flipH="1">
            <a:off x="5900738" y="1761671"/>
            <a:ext cx="857250" cy="324304"/>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flipH="1">
            <a:off x="5514975" y="2143125"/>
            <a:ext cx="1543050" cy="2171700"/>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p:cNvSpPr txBox="1"/>
          <p:nvPr/>
        </p:nvSpPr>
        <p:spPr>
          <a:xfrm>
            <a:off x="7058025" y="3228975"/>
            <a:ext cx="4700589" cy="646331"/>
          </a:xfrm>
          <a:prstGeom prst="rect">
            <a:avLst/>
          </a:prstGeom>
          <a:noFill/>
        </p:spPr>
        <p:txBody>
          <a:bodyPr wrap="square" rtlCol="0">
            <a:spAutoFit/>
          </a:bodyPr>
          <a:lstStyle/>
          <a:p>
            <a:r>
              <a:rPr lang="es-ES_tradnl" dirty="0" smtClean="0"/>
              <a:t>MEN</a:t>
            </a:r>
            <a:r>
              <a:rPr lang="es-ES" dirty="0" smtClean="0"/>
              <a:t>Ú PARA CONTROLAR, PROTEGER Y MANTENER SEGURA TU CUENTA</a:t>
            </a:r>
            <a:endParaRPr lang="es-ES_tradnl" dirty="0"/>
          </a:p>
        </p:txBody>
      </p:sp>
      <p:cxnSp>
        <p:nvCxnSpPr>
          <p:cNvPr id="15" name="Conector recto de flecha 14"/>
          <p:cNvCxnSpPr/>
          <p:nvPr/>
        </p:nvCxnSpPr>
        <p:spPr>
          <a:xfrm flipH="1">
            <a:off x="4392386" y="3552140"/>
            <a:ext cx="2551340" cy="0"/>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p:cNvSpPr txBox="1"/>
          <p:nvPr/>
        </p:nvSpPr>
        <p:spPr>
          <a:xfrm>
            <a:off x="3816460" y="711997"/>
            <a:ext cx="3127266" cy="369332"/>
          </a:xfrm>
          <a:prstGeom prst="rect">
            <a:avLst/>
          </a:prstGeom>
          <a:noFill/>
        </p:spPr>
        <p:txBody>
          <a:bodyPr wrap="none" rtlCol="0">
            <a:spAutoFit/>
          </a:bodyPr>
          <a:lstStyle/>
          <a:p>
            <a:r>
              <a:rPr lang="es-ES_tradnl" smtClean="0"/>
              <a:t>NOTIFICACIONES DE GOOGLE</a:t>
            </a:r>
            <a:endParaRPr lang="es-ES_tradnl"/>
          </a:p>
        </p:txBody>
      </p:sp>
      <p:sp>
        <p:nvSpPr>
          <p:cNvPr id="17" name="CuadroTexto 16"/>
          <p:cNvSpPr txBox="1"/>
          <p:nvPr/>
        </p:nvSpPr>
        <p:spPr>
          <a:xfrm>
            <a:off x="1387929" y="1138479"/>
            <a:ext cx="2857257" cy="369332"/>
          </a:xfrm>
          <a:prstGeom prst="rect">
            <a:avLst/>
          </a:prstGeom>
          <a:noFill/>
        </p:spPr>
        <p:txBody>
          <a:bodyPr wrap="none" rtlCol="0">
            <a:spAutoFit/>
          </a:bodyPr>
          <a:lstStyle/>
          <a:p>
            <a:r>
              <a:rPr lang="es-ES_tradnl" smtClean="0"/>
              <a:t>APLICACIONES DE GOOGLE</a:t>
            </a:r>
            <a:endParaRPr lang="es-ES_tradnl"/>
          </a:p>
        </p:txBody>
      </p:sp>
      <p:cxnSp>
        <p:nvCxnSpPr>
          <p:cNvPr id="19" name="Conector recto de flecha 18"/>
          <p:cNvCxnSpPr/>
          <p:nvPr/>
        </p:nvCxnSpPr>
        <p:spPr>
          <a:xfrm flipH="1">
            <a:off x="5159829" y="1138479"/>
            <a:ext cx="16328" cy="623192"/>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a:off x="3636170" y="1436598"/>
            <a:ext cx="756216" cy="487225"/>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8920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35327" y="1097127"/>
            <a:ext cx="3549934" cy="5452444"/>
          </a:xfrm>
          <a:prstGeom prst="rect">
            <a:avLst/>
          </a:prstGeom>
        </p:spPr>
      </p:pic>
      <p:sp>
        <p:nvSpPr>
          <p:cNvPr id="5" name="CuadroTexto 4"/>
          <p:cNvSpPr txBox="1"/>
          <p:nvPr/>
        </p:nvSpPr>
        <p:spPr>
          <a:xfrm>
            <a:off x="6564086" y="506186"/>
            <a:ext cx="2628027" cy="369332"/>
          </a:xfrm>
          <a:prstGeom prst="rect">
            <a:avLst/>
          </a:prstGeom>
          <a:noFill/>
        </p:spPr>
        <p:txBody>
          <a:bodyPr wrap="none" rtlCol="0">
            <a:spAutoFit/>
          </a:bodyPr>
          <a:lstStyle/>
          <a:p>
            <a:r>
              <a:rPr lang="es-ES_tradnl" b="1" dirty="0" smtClean="0"/>
              <a:t>BUSQUEDAS DE GOOGLE</a:t>
            </a:r>
            <a:endParaRPr lang="es-ES_tradnl" b="1" dirty="0"/>
          </a:p>
        </p:txBody>
      </p:sp>
      <p:sp>
        <p:nvSpPr>
          <p:cNvPr id="6" name="CuadroTexto 5"/>
          <p:cNvSpPr txBox="1"/>
          <p:nvPr/>
        </p:nvSpPr>
        <p:spPr>
          <a:xfrm>
            <a:off x="6564086" y="1260413"/>
            <a:ext cx="901337" cy="369332"/>
          </a:xfrm>
          <a:prstGeom prst="rect">
            <a:avLst/>
          </a:prstGeom>
          <a:noFill/>
        </p:spPr>
        <p:txBody>
          <a:bodyPr wrap="none" rtlCol="0">
            <a:spAutoFit/>
          </a:bodyPr>
          <a:lstStyle/>
          <a:p>
            <a:r>
              <a:rPr lang="es-ES_tradnl" b="1" smtClean="0"/>
              <a:t>MAPAS</a:t>
            </a:r>
            <a:endParaRPr lang="es-ES_tradnl" b="1"/>
          </a:p>
        </p:txBody>
      </p:sp>
      <p:sp>
        <p:nvSpPr>
          <p:cNvPr id="7" name="CuadroTexto 6"/>
          <p:cNvSpPr txBox="1"/>
          <p:nvPr/>
        </p:nvSpPr>
        <p:spPr>
          <a:xfrm>
            <a:off x="6564086" y="2063626"/>
            <a:ext cx="1116396" cy="369332"/>
          </a:xfrm>
          <a:prstGeom prst="rect">
            <a:avLst/>
          </a:prstGeom>
          <a:noFill/>
        </p:spPr>
        <p:txBody>
          <a:bodyPr wrap="none" rtlCol="0">
            <a:spAutoFit/>
          </a:bodyPr>
          <a:lstStyle/>
          <a:p>
            <a:r>
              <a:rPr lang="es-ES_tradnl" b="1" dirty="0" smtClean="0"/>
              <a:t>YOUTUBE</a:t>
            </a:r>
            <a:endParaRPr lang="es-ES_tradnl" b="1" dirty="0"/>
          </a:p>
        </p:txBody>
      </p:sp>
      <p:sp>
        <p:nvSpPr>
          <p:cNvPr id="8" name="CuadroTexto 7"/>
          <p:cNvSpPr txBox="1"/>
          <p:nvPr/>
        </p:nvSpPr>
        <p:spPr>
          <a:xfrm>
            <a:off x="6564086" y="2866839"/>
            <a:ext cx="1146019" cy="369332"/>
          </a:xfrm>
          <a:prstGeom prst="rect">
            <a:avLst/>
          </a:prstGeom>
          <a:noFill/>
        </p:spPr>
        <p:txBody>
          <a:bodyPr wrap="none" rtlCol="0">
            <a:spAutoFit/>
          </a:bodyPr>
          <a:lstStyle/>
          <a:p>
            <a:r>
              <a:rPr lang="es-ES_tradnl" b="1" dirty="0" smtClean="0"/>
              <a:t>NOTICIAS</a:t>
            </a:r>
            <a:endParaRPr lang="es-ES_tradnl" b="1" dirty="0"/>
          </a:p>
        </p:txBody>
      </p:sp>
      <p:sp>
        <p:nvSpPr>
          <p:cNvPr id="9" name="CuadroTexto 8"/>
          <p:cNvSpPr txBox="1"/>
          <p:nvPr/>
        </p:nvSpPr>
        <p:spPr>
          <a:xfrm>
            <a:off x="6564086" y="4363634"/>
            <a:ext cx="1268424" cy="369332"/>
          </a:xfrm>
          <a:prstGeom prst="rect">
            <a:avLst/>
          </a:prstGeom>
          <a:noFill/>
        </p:spPr>
        <p:txBody>
          <a:bodyPr wrap="none" rtlCol="0">
            <a:spAutoFit/>
          </a:bodyPr>
          <a:lstStyle/>
          <a:p>
            <a:r>
              <a:rPr lang="es-ES_tradnl" b="1" dirty="0" smtClean="0"/>
              <a:t>CALENDAR</a:t>
            </a:r>
            <a:endParaRPr lang="es-ES_tradnl" b="1" dirty="0"/>
          </a:p>
        </p:txBody>
      </p:sp>
      <p:sp>
        <p:nvSpPr>
          <p:cNvPr id="10" name="CuadroTexto 9"/>
          <p:cNvSpPr txBox="1"/>
          <p:nvPr/>
        </p:nvSpPr>
        <p:spPr>
          <a:xfrm>
            <a:off x="6564086" y="5213513"/>
            <a:ext cx="1429750" cy="369332"/>
          </a:xfrm>
          <a:prstGeom prst="rect">
            <a:avLst/>
          </a:prstGeom>
          <a:noFill/>
        </p:spPr>
        <p:txBody>
          <a:bodyPr wrap="none" rtlCol="0">
            <a:spAutoFit/>
          </a:bodyPr>
          <a:lstStyle/>
          <a:p>
            <a:r>
              <a:rPr lang="es-ES_tradnl" b="1" dirty="0" smtClean="0"/>
              <a:t>TRADUCTOR</a:t>
            </a:r>
            <a:endParaRPr lang="es-ES_tradnl" b="1" dirty="0"/>
          </a:p>
        </p:txBody>
      </p:sp>
      <p:sp>
        <p:nvSpPr>
          <p:cNvPr id="11" name="CuadroTexto 10"/>
          <p:cNvSpPr txBox="1"/>
          <p:nvPr/>
        </p:nvSpPr>
        <p:spPr>
          <a:xfrm>
            <a:off x="6569280" y="5967740"/>
            <a:ext cx="848694" cy="369332"/>
          </a:xfrm>
          <a:prstGeom prst="rect">
            <a:avLst/>
          </a:prstGeom>
          <a:noFill/>
        </p:spPr>
        <p:txBody>
          <a:bodyPr wrap="none" rtlCol="0">
            <a:spAutoFit/>
          </a:bodyPr>
          <a:lstStyle/>
          <a:p>
            <a:r>
              <a:rPr lang="es-ES_tradnl" b="1" dirty="0" smtClean="0"/>
              <a:t>FOTOS</a:t>
            </a:r>
            <a:endParaRPr lang="es-ES_tradnl" b="1" dirty="0"/>
          </a:p>
        </p:txBody>
      </p:sp>
      <p:sp>
        <p:nvSpPr>
          <p:cNvPr id="12" name="CuadroTexto 11"/>
          <p:cNvSpPr txBox="1"/>
          <p:nvPr/>
        </p:nvSpPr>
        <p:spPr>
          <a:xfrm>
            <a:off x="6564086" y="3670052"/>
            <a:ext cx="841897" cy="369332"/>
          </a:xfrm>
          <a:prstGeom prst="rect">
            <a:avLst/>
          </a:prstGeom>
          <a:noFill/>
        </p:spPr>
        <p:txBody>
          <a:bodyPr wrap="none" rtlCol="0">
            <a:spAutoFit/>
          </a:bodyPr>
          <a:lstStyle/>
          <a:p>
            <a:r>
              <a:rPr lang="es-ES_tradnl" b="1" smtClean="0"/>
              <a:t>GMAIL</a:t>
            </a:r>
            <a:endParaRPr lang="es-ES_tradnl" b="1"/>
          </a:p>
        </p:txBody>
      </p:sp>
      <p:sp>
        <p:nvSpPr>
          <p:cNvPr id="13" name="CuadroTexto 12"/>
          <p:cNvSpPr txBox="1"/>
          <p:nvPr/>
        </p:nvSpPr>
        <p:spPr>
          <a:xfrm>
            <a:off x="9388930" y="2866839"/>
            <a:ext cx="2237014" cy="1200329"/>
          </a:xfrm>
          <a:prstGeom prst="rect">
            <a:avLst/>
          </a:prstGeom>
          <a:noFill/>
        </p:spPr>
        <p:txBody>
          <a:bodyPr wrap="square" rtlCol="0">
            <a:spAutoFit/>
          </a:bodyPr>
          <a:lstStyle/>
          <a:p>
            <a:pPr algn="ctr"/>
            <a:r>
              <a:rPr lang="es-ES_tradnl" sz="2400" b="1" dirty="0" smtClean="0">
                <a:solidFill>
                  <a:schemeClr val="accent2"/>
                </a:solidFill>
              </a:rPr>
              <a:t>LAS M</a:t>
            </a:r>
            <a:r>
              <a:rPr lang="es-ES" sz="2400" b="1" dirty="0" smtClean="0">
                <a:solidFill>
                  <a:schemeClr val="accent2"/>
                </a:solidFill>
              </a:rPr>
              <a:t>ÁS </a:t>
            </a:r>
            <a:r>
              <a:rPr lang="es-ES_tradnl" sz="2400" b="1" dirty="0" smtClean="0">
                <a:solidFill>
                  <a:schemeClr val="accent2"/>
                </a:solidFill>
              </a:rPr>
              <a:t>B</a:t>
            </a:r>
            <a:r>
              <a:rPr lang="es-ES" sz="2400" b="1" dirty="0" smtClean="0">
                <a:solidFill>
                  <a:schemeClr val="accent2"/>
                </a:solidFill>
              </a:rPr>
              <a:t>ÁSICAS E IMPORTANTES</a:t>
            </a:r>
            <a:endParaRPr lang="es-ES_tradnl" sz="2400" b="1" dirty="0">
              <a:solidFill>
                <a:schemeClr val="accent2"/>
              </a:solidFill>
            </a:endParaRPr>
          </a:p>
        </p:txBody>
      </p:sp>
      <p:sp>
        <p:nvSpPr>
          <p:cNvPr id="14" name="CuadroTexto 13"/>
          <p:cNvSpPr txBox="1"/>
          <p:nvPr/>
        </p:nvSpPr>
        <p:spPr>
          <a:xfrm>
            <a:off x="1335327" y="275353"/>
            <a:ext cx="3803605" cy="461665"/>
          </a:xfrm>
          <a:prstGeom prst="rect">
            <a:avLst/>
          </a:prstGeom>
          <a:noFill/>
        </p:spPr>
        <p:txBody>
          <a:bodyPr wrap="none" rtlCol="0">
            <a:spAutoFit/>
          </a:bodyPr>
          <a:lstStyle/>
          <a:p>
            <a:r>
              <a:rPr lang="es-ES_tradnl" sz="2400" b="1" smtClean="0">
                <a:solidFill>
                  <a:schemeClr val="accent2"/>
                </a:solidFill>
              </a:rPr>
              <a:t>APLICACIONES DE GOOGLE</a:t>
            </a:r>
            <a:endParaRPr lang="es-ES_tradnl" sz="2400" b="1">
              <a:solidFill>
                <a:schemeClr val="accent2"/>
              </a:solidFill>
            </a:endParaRPr>
          </a:p>
        </p:txBody>
      </p:sp>
    </p:spTree>
    <p:extLst>
      <p:ext uri="{BB962C8B-B14F-4D97-AF65-F5344CB8AC3E}">
        <p14:creationId xmlns:p14="http://schemas.microsoft.com/office/powerpoint/2010/main" val="9725415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8316" y="1315356"/>
            <a:ext cx="4759841" cy="4873171"/>
          </a:xfrm>
          <a:prstGeom prst="rect">
            <a:avLst/>
          </a:prstGeom>
        </p:spPr>
      </p:pic>
      <p:sp>
        <p:nvSpPr>
          <p:cNvPr id="5" name="CuadroTexto 4"/>
          <p:cNvSpPr txBox="1"/>
          <p:nvPr/>
        </p:nvSpPr>
        <p:spPr>
          <a:xfrm>
            <a:off x="5938157" y="620486"/>
            <a:ext cx="2513188" cy="461665"/>
          </a:xfrm>
          <a:prstGeom prst="rect">
            <a:avLst/>
          </a:prstGeom>
          <a:noFill/>
        </p:spPr>
        <p:txBody>
          <a:bodyPr wrap="none" rtlCol="0">
            <a:spAutoFit/>
          </a:bodyPr>
          <a:lstStyle/>
          <a:p>
            <a:r>
              <a:rPr lang="es-ES_tradnl" sz="2400" b="1" dirty="0" smtClean="0">
                <a:solidFill>
                  <a:schemeClr val="accent2"/>
                </a:solidFill>
              </a:rPr>
              <a:t>CONFIGURACI</a:t>
            </a:r>
            <a:r>
              <a:rPr lang="es-ES" sz="2400" b="1" dirty="0" smtClean="0">
                <a:solidFill>
                  <a:schemeClr val="accent2"/>
                </a:solidFill>
              </a:rPr>
              <a:t>ÓN</a:t>
            </a:r>
            <a:endParaRPr lang="es-ES_tradnl" sz="2400" b="1" dirty="0">
              <a:solidFill>
                <a:schemeClr val="accent2"/>
              </a:solidFill>
            </a:endParaRPr>
          </a:p>
        </p:txBody>
      </p:sp>
      <p:sp>
        <p:nvSpPr>
          <p:cNvPr id="6" name="CuadroTexto 5"/>
          <p:cNvSpPr txBox="1"/>
          <p:nvPr/>
        </p:nvSpPr>
        <p:spPr>
          <a:xfrm>
            <a:off x="6286499" y="2677886"/>
            <a:ext cx="2491772" cy="369332"/>
          </a:xfrm>
          <a:prstGeom prst="rect">
            <a:avLst/>
          </a:prstGeom>
          <a:noFill/>
        </p:spPr>
        <p:txBody>
          <a:bodyPr wrap="none" rtlCol="0">
            <a:spAutoFit/>
          </a:bodyPr>
          <a:lstStyle/>
          <a:p>
            <a:r>
              <a:rPr lang="es-ES_tradnl" dirty="0" smtClean="0"/>
              <a:t>TIPO DE VISUALIZACI</a:t>
            </a:r>
            <a:r>
              <a:rPr lang="es-ES" dirty="0" smtClean="0"/>
              <a:t>ÓN</a:t>
            </a:r>
            <a:endParaRPr lang="es-ES_tradnl" dirty="0"/>
          </a:p>
        </p:txBody>
      </p:sp>
      <p:cxnSp>
        <p:nvCxnSpPr>
          <p:cNvPr id="8" name="Conector recto de flecha 7"/>
          <p:cNvCxnSpPr/>
          <p:nvPr/>
        </p:nvCxnSpPr>
        <p:spPr>
          <a:xfrm flipH="1">
            <a:off x="5600700" y="1082151"/>
            <a:ext cx="685799" cy="665006"/>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6286499" y="3793281"/>
            <a:ext cx="1893852" cy="369332"/>
          </a:xfrm>
          <a:prstGeom prst="rect">
            <a:avLst/>
          </a:prstGeom>
          <a:noFill/>
        </p:spPr>
        <p:txBody>
          <a:bodyPr wrap="none" rtlCol="0">
            <a:spAutoFit/>
          </a:bodyPr>
          <a:lstStyle/>
          <a:p>
            <a:r>
              <a:rPr lang="es-ES_tradnl" dirty="0" smtClean="0"/>
              <a:t>CONFIGURACI</a:t>
            </a:r>
            <a:r>
              <a:rPr lang="es-ES" dirty="0" smtClean="0"/>
              <a:t>ÓN</a:t>
            </a:r>
            <a:endParaRPr lang="es-ES_tradnl" dirty="0"/>
          </a:p>
        </p:txBody>
      </p:sp>
      <p:sp>
        <p:nvSpPr>
          <p:cNvPr id="10" name="CuadroTexto 9"/>
          <p:cNvSpPr txBox="1"/>
          <p:nvPr/>
        </p:nvSpPr>
        <p:spPr>
          <a:xfrm>
            <a:off x="6286499" y="4908676"/>
            <a:ext cx="819455" cy="369332"/>
          </a:xfrm>
          <a:prstGeom prst="rect">
            <a:avLst/>
          </a:prstGeom>
          <a:noFill/>
        </p:spPr>
        <p:txBody>
          <a:bodyPr wrap="none" rtlCol="0">
            <a:spAutoFit/>
          </a:bodyPr>
          <a:lstStyle/>
          <a:p>
            <a:r>
              <a:rPr lang="es-ES_tradnl" smtClean="0"/>
              <a:t>TEMAS</a:t>
            </a:r>
            <a:endParaRPr lang="es-ES_tradnl"/>
          </a:p>
        </p:txBody>
      </p:sp>
    </p:spTree>
    <p:extLst>
      <p:ext uri="{BB962C8B-B14F-4D97-AF65-F5344CB8AC3E}">
        <p14:creationId xmlns:p14="http://schemas.microsoft.com/office/powerpoint/2010/main" val="9076163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0424" y="2696426"/>
            <a:ext cx="8181975" cy="3637175"/>
          </a:xfrm>
          <a:prstGeom prst="rect">
            <a:avLst/>
          </a:prstGeom>
        </p:spPr>
      </p:pic>
      <p:sp>
        <p:nvSpPr>
          <p:cNvPr id="5" name="CuadroTexto 4"/>
          <p:cNvSpPr txBox="1"/>
          <p:nvPr/>
        </p:nvSpPr>
        <p:spPr>
          <a:xfrm>
            <a:off x="9296400" y="6462194"/>
            <a:ext cx="2435795" cy="369332"/>
          </a:xfrm>
          <a:prstGeom prst="rect">
            <a:avLst/>
          </a:prstGeom>
          <a:noFill/>
        </p:spPr>
        <p:txBody>
          <a:bodyPr wrap="square" rtlCol="0">
            <a:spAutoFit/>
          </a:bodyPr>
          <a:lstStyle/>
          <a:p>
            <a:r>
              <a:rPr lang="es-ES_tradnl" smtClean="0"/>
              <a:t>AGREGAR CONTACTOS</a:t>
            </a:r>
            <a:endParaRPr lang="es-ES_tradnl"/>
          </a:p>
        </p:txBody>
      </p:sp>
      <p:cxnSp>
        <p:nvCxnSpPr>
          <p:cNvPr id="7" name="Conector recto de flecha 6"/>
          <p:cNvCxnSpPr/>
          <p:nvPr/>
        </p:nvCxnSpPr>
        <p:spPr>
          <a:xfrm flipV="1">
            <a:off x="11040533" y="6186488"/>
            <a:ext cx="75142" cy="275706"/>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762" y="300038"/>
            <a:ext cx="1482401" cy="1771651"/>
          </a:xfrm>
          <a:prstGeom prst="rect">
            <a:avLst/>
          </a:prstGeom>
        </p:spPr>
      </p:pic>
      <p:sp>
        <p:nvSpPr>
          <p:cNvPr id="6" name="CuadroTexto 5"/>
          <p:cNvSpPr txBox="1"/>
          <p:nvPr/>
        </p:nvSpPr>
        <p:spPr>
          <a:xfrm>
            <a:off x="2443163" y="300038"/>
            <a:ext cx="9139237" cy="2308324"/>
          </a:xfrm>
          <a:prstGeom prst="rect">
            <a:avLst/>
          </a:prstGeom>
          <a:noFill/>
        </p:spPr>
        <p:txBody>
          <a:bodyPr wrap="square" rtlCol="0">
            <a:spAutoFit/>
          </a:bodyPr>
          <a:lstStyle/>
          <a:p>
            <a:r>
              <a:rPr lang="es-ES_tradnl" dirty="0" smtClean="0"/>
              <a:t>A medida que vas usando tu cuenta de correo </a:t>
            </a:r>
            <a:r>
              <a:rPr lang="es-ES_tradnl" dirty="0" err="1" smtClean="0"/>
              <a:t>electr</a:t>
            </a:r>
            <a:r>
              <a:rPr lang="es-ES" dirty="0" err="1" smtClean="0"/>
              <a:t>ónico</a:t>
            </a:r>
            <a:r>
              <a:rPr lang="es-ES" dirty="0" smtClean="0"/>
              <a:t>, Gmail te van creando una lista de contactos en la sección de CONTACTOS (la cual puedes ver picándole en el letrero de GMAIL y te desplegara las opciones de GMAIL, CONTACTOS y TAREAS).</a:t>
            </a:r>
          </a:p>
          <a:p>
            <a:endParaRPr lang="es-ES" dirty="0"/>
          </a:p>
          <a:p>
            <a:r>
              <a:rPr lang="es-ES" dirty="0" smtClean="0"/>
              <a:t>Ojo, no todos los contactos se guardan, por lo que tu también podrás guardarlos manualmente uno por uno picándole en el botón rojo que aparece hasta abajo, ingresando el nombre de la persona, su mail y su número de teléfono si así lo deseas. De esta forma tendrás una agenda más completa de tus contactos.</a:t>
            </a:r>
            <a:endParaRPr lang="es-ES_tradnl" dirty="0"/>
          </a:p>
        </p:txBody>
      </p:sp>
      <p:sp>
        <p:nvSpPr>
          <p:cNvPr id="8" name="Rectángulo 7"/>
          <p:cNvSpPr/>
          <p:nvPr/>
        </p:nvSpPr>
        <p:spPr>
          <a:xfrm>
            <a:off x="4014788" y="3343275"/>
            <a:ext cx="1200150" cy="257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CuadroTexto 8"/>
          <p:cNvSpPr txBox="1"/>
          <p:nvPr/>
        </p:nvSpPr>
        <p:spPr>
          <a:xfrm>
            <a:off x="3963989" y="3292673"/>
            <a:ext cx="1075936" cy="307777"/>
          </a:xfrm>
          <a:prstGeom prst="rect">
            <a:avLst/>
          </a:prstGeom>
          <a:noFill/>
        </p:spPr>
        <p:txBody>
          <a:bodyPr wrap="none" rtlCol="0">
            <a:spAutoFit/>
          </a:bodyPr>
          <a:lstStyle/>
          <a:p>
            <a:r>
              <a:rPr lang="es-ES_tradnl" sz="1400" smtClean="0"/>
              <a:t>TU NOMBRE</a:t>
            </a:r>
            <a:endParaRPr lang="es-ES_tradnl" sz="1400"/>
          </a:p>
        </p:txBody>
      </p:sp>
    </p:spTree>
    <p:extLst>
      <p:ext uri="{BB962C8B-B14F-4D97-AF65-F5344CB8AC3E}">
        <p14:creationId xmlns:p14="http://schemas.microsoft.com/office/powerpoint/2010/main" val="1404378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9" y="0"/>
            <a:ext cx="9720072" cy="1499616"/>
          </a:xfrm>
        </p:spPr>
        <p:txBody>
          <a:bodyPr>
            <a:normAutofit/>
          </a:bodyPr>
          <a:lstStyle/>
          <a:p>
            <a:r>
              <a:rPr lang="es-ES_tradnl" sz="7200" dirty="0" smtClean="0">
                <a:solidFill>
                  <a:schemeClr val="accent2"/>
                </a:solidFill>
              </a:rPr>
              <a:t>Posibilidades en INTERNET</a:t>
            </a:r>
            <a:endParaRPr lang="es-ES_tradnl" sz="7200" dirty="0">
              <a:solidFill>
                <a:schemeClr val="accent2"/>
              </a:solidFill>
            </a:endParaRPr>
          </a:p>
        </p:txBody>
      </p:sp>
      <p:sp>
        <p:nvSpPr>
          <p:cNvPr id="3" name="Marcador de contenido 2"/>
          <p:cNvSpPr>
            <a:spLocks noGrp="1"/>
          </p:cNvSpPr>
          <p:nvPr>
            <p:ph idx="1"/>
          </p:nvPr>
        </p:nvSpPr>
        <p:spPr>
          <a:xfrm>
            <a:off x="1024129" y="1242441"/>
            <a:ext cx="9720073" cy="5358384"/>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_tradnl" sz="2800" dirty="0" smtClean="0"/>
              <a:t>Nos permite comunicarnos, compartir e informarnos.</a:t>
            </a:r>
          </a:p>
          <a:p>
            <a:pPr marL="0" marR="0" lvl="0" indent="0" algn="ctr" defTabSz="914400" eaLnBrk="1" fontAlgn="auto" latinLnBrk="0" hangingPunct="1">
              <a:lnSpc>
                <a:spcPct val="100000"/>
              </a:lnSpc>
              <a:spcBef>
                <a:spcPts val="0"/>
              </a:spcBef>
              <a:spcAft>
                <a:spcPts val="0"/>
              </a:spcAft>
              <a:buClrTx/>
              <a:buSzTx/>
              <a:buFontTx/>
              <a:buNone/>
              <a:tabLst/>
              <a:defRPr/>
            </a:pPr>
            <a:endParaRPr lang="es-ES_tradnl" b="1" dirty="0"/>
          </a:p>
          <a:p>
            <a:pPr marR="0" lvl="0" defTabSz="914400" eaLnBrk="1" fontAlgn="auto" latinLnBrk="0" hangingPunct="1">
              <a:lnSpc>
                <a:spcPct val="100000"/>
              </a:lnSpc>
              <a:spcBef>
                <a:spcPts val="0"/>
              </a:spcBef>
              <a:spcAft>
                <a:spcPts val="0"/>
              </a:spcAft>
              <a:buClrTx/>
              <a:buSzTx/>
              <a:buFont typeface="Arial" charset="0"/>
              <a:buChar char="•"/>
              <a:tabLst/>
              <a:defRPr/>
            </a:pPr>
            <a:r>
              <a:rPr lang="es-ES_tradnl" dirty="0" smtClean="0"/>
              <a:t> BUSCAR CUALQUIER TIPO DE INFORMACI</a:t>
            </a:r>
            <a:r>
              <a:rPr lang="es-ES" dirty="0" smtClean="0"/>
              <a:t>ÓN.</a:t>
            </a:r>
          </a:p>
          <a:p>
            <a:pPr marR="0" lvl="0" defTabSz="914400" eaLnBrk="1" fontAlgn="auto" latinLnBrk="0" hangingPunct="1">
              <a:lnSpc>
                <a:spcPct val="100000"/>
              </a:lnSpc>
              <a:spcBef>
                <a:spcPts val="0"/>
              </a:spcBef>
              <a:spcAft>
                <a:spcPts val="0"/>
              </a:spcAft>
              <a:buClrTx/>
              <a:buSzTx/>
              <a:buFont typeface="Arial" charset="0"/>
              <a:buChar char="•"/>
              <a:tabLst/>
              <a:defRPr/>
            </a:pPr>
            <a:r>
              <a:rPr lang="es-ES" dirty="0"/>
              <a:t> </a:t>
            </a:r>
            <a:r>
              <a:rPr lang="es-ES" dirty="0" smtClean="0"/>
              <a:t>COMPARTIR INFORMACIÓN.</a:t>
            </a:r>
          </a:p>
          <a:p>
            <a:pPr lvl="3">
              <a:lnSpc>
                <a:spcPct val="100000"/>
              </a:lnSpc>
              <a:spcBef>
                <a:spcPts val="0"/>
              </a:spcBef>
              <a:spcAft>
                <a:spcPts val="0"/>
              </a:spcAft>
              <a:buClrTx/>
              <a:buFont typeface="Arial" charset="0"/>
              <a:buChar char="•"/>
            </a:pPr>
            <a:r>
              <a:rPr lang="es-ES" dirty="0" smtClean="0"/>
              <a:t>NOTICIAS</a:t>
            </a:r>
          </a:p>
          <a:p>
            <a:pPr lvl="3">
              <a:lnSpc>
                <a:spcPct val="100000"/>
              </a:lnSpc>
              <a:spcBef>
                <a:spcPts val="0"/>
              </a:spcBef>
              <a:spcAft>
                <a:spcPts val="0"/>
              </a:spcAft>
              <a:buClrTx/>
              <a:buFont typeface="Arial" charset="0"/>
              <a:buChar char="•"/>
            </a:pPr>
            <a:r>
              <a:rPr lang="es-ES" dirty="0" smtClean="0"/>
              <a:t>IMÁGENES</a:t>
            </a:r>
          </a:p>
          <a:p>
            <a:pPr lvl="3">
              <a:lnSpc>
                <a:spcPct val="100000"/>
              </a:lnSpc>
              <a:spcBef>
                <a:spcPts val="0"/>
              </a:spcBef>
              <a:spcAft>
                <a:spcPts val="0"/>
              </a:spcAft>
              <a:buClrTx/>
              <a:buFont typeface="Arial" charset="0"/>
              <a:buChar char="•"/>
            </a:pPr>
            <a:r>
              <a:rPr lang="es-ES" dirty="0" smtClean="0"/>
              <a:t>TRABAJOS</a:t>
            </a:r>
          </a:p>
          <a:p>
            <a:pPr marR="0" lvl="0" defTabSz="914400" eaLnBrk="1" fontAlgn="auto" latinLnBrk="0" hangingPunct="1">
              <a:lnSpc>
                <a:spcPct val="100000"/>
              </a:lnSpc>
              <a:spcBef>
                <a:spcPts val="0"/>
              </a:spcBef>
              <a:spcAft>
                <a:spcPts val="0"/>
              </a:spcAft>
              <a:buClrTx/>
              <a:buSzTx/>
              <a:buFont typeface="Arial" charset="0"/>
              <a:buChar char="•"/>
              <a:tabLst/>
              <a:defRPr/>
            </a:pPr>
            <a:r>
              <a:rPr lang="es-ES_tradnl" dirty="0" smtClean="0"/>
              <a:t> COMUNICARNOS A DISTANCIA CON OTRAS PERSONAS.</a:t>
            </a:r>
          </a:p>
          <a:p>
            <a:pPr marR="0" lvl="0" defTabSz="914400" eaLnBrk="1" fontAlgn="auto" latinLnBrk="0" hangingPunct="1">
              <a:lnSpc>
                <a:spcPct val="100000"/>
              </a:lnSpc>
              <a:spcBef>
                <a:spcPts val="0"/>
              </a:spcBef>
              <a:spcAft>
                <a:spcPts val="0"/>
              </a:spcAft>
              <a:buClrTx/>
              <a:buSzTx/>
              <a:buFont typeface="Arial" charset="0"/>
              <a:buChar char="•"/>
              <a:tabLst/>
              <a:defRPr/>
            </a:pPr>
            <a:r>
              <a:rPr lang="es-ES_tradnl" dirty="0" smtClean="0"/>
              <a:t> REALIZAR TRAMITES DE GOBIERNO.</a:t>
            </a:r>
          </a:p>
          <a:p>
            <a:pPr marR="0" lvl="0" defTabSz="914400" eaLnBrk="1" fontAlgn="auto" latinLnBrk="0" hangingPunct="1">
              <a:lnSpc>
                <a:spcPct val="100000"/>
              </a:lnSpc>
              <a:spcBef>
                <a:spcPts val="0"/>
              </a:spcBef>
              <a:spcAft>
                <a:spcPts val="0"/>
              </a:spcAft>
              <a:buClrTx/>
              <a:buSzTx/>
              <a:buFont typeface="Arial" charset="0"/>
              <a:buChar char="•"/>
              <a:tabLst/>
              <a:defRPr/>
            </a:pPr>
            <a:r>
              <a:rPr lang="es-ES_tradnl" dirty="0" smtClean="0"/>
              <a:t> REALIZAR COMPRAS Y PAGOS.</a:t>
            </a:r>
          </a:p>
          <a:p>
            <a:pPr marR="0" lvl="0" defTabSz="914400" eaLnBrk="1" fontAlgn="auto" latinLnBrk="0" hangingPunct="1">
              <a:lnSpc>
                <a:spcPct val="100000"/>
              </a:lnSpc>
              <a:spcBef>
                <a:spcPts val="0"/>
              </a:spcBef>
              <a:spcAft>
                <a:spcPts val="0"/>
              </a:spcAft>
              <a:buClrTx/>
              <a:buSzTx/>
              <a:buFont typeface="Arial" charset="0"/>
              <a:buChar char="•"/>
              <a:tabLst/>
              <a:defRPr/>
            </a:pPr>
            <a:r>
              <a:rPr lang="es-ES_tradnl" dirty="0"/>
              <a:t> </a:t>
            </a:r>
            <a:r>
              <a:rPr lang="es-ES_tradnl" dirty="0" smtClean="0"/>
              <a:t>VER MAPAS.</a:t>
            </a:r>
          </a:p>
          <a:p>
            <a:pPr marR="0" lvl="0" defTabSz="914400" eaLnBrk="1" fontAlgn="auto" latinLnBrk="0" hangingPunct="1">
              <a:lnSpc>
                <a:spcPct val="100000"/>
              </a:lnSpc>
              <a:spcBef>
                <a:spcPts val="0"/>
              </a:spcBef>
              <a:spcAft>
                <a:spcPts val="0"/>
              </a:spcAft>
              <a:buClrTx/>
              <a:buSzTx/>
              <a:buFont typeface="Arial" charset="0"/>
              <a:buChar char="•"/>
              <a:tabLst/>
              <a:defRPr/>
            </a:pPr>
            <a:r>
              <a:rPr lang="es-ES_tradnl" dirty="0"/>
              <a:t> </a:t>
            </a:r>
            <a:r>
              <a:rPr lang="es-ES_tradnl" dirty="0" smtClean="0"/>
              <a:t>TENER UN CORREO ELECTR</a:t>
            </a:r>
            <a:r>
              <a:rPr lang="es-ES" dirty="0" smtClean="0"/>
              <a:t>ÓNICO.</a:t>
            </a:r>
            <a:endParaRPr lang="es-ES_tradnl" dirty="0" smtClean="0"/>
          </a:p>
          <a:p>
            <a:pPr marR="0" lvl="0" defTabSz="914400" eaLnBrk="1" fontAlgn="auto" latinLnBrk="0" hangingPunct="1">
              <a:lnSpc>
                <a:spcPct val="100000"/>
              </a:lnSpc>
              <a:spcBef>
                <a:spcPts val="0"/>
              </a:spcBef>
              <a:spcAft>
                <a:spcPts val="0"/>
              </a:spcAft>
              <a:buClrTx/>
              <a:buSzTx/>
              <a:buFont typeface="Arial" charset="0"/>
              <a:buChar char="•"/>
              <a:tabLst/>
              <a:defRPr/>
            </a:pPr>
            <a:r>
              <a:rPr lang="es-ES_tradnl" dirty="0"/>
              <a:t> </a:t>
            </a:r>
            <a:r>
              <a:rPr lang="es-ES_tradnl" dirty="0" smtClean="0"/>
              <a:t>TENER ACCESO A REDES SOCIALES.</a:t>
            </a:r>
          </a:p>
          <a:p>
            <a:pPr lvl="2">
              <a:lnSpc>
                <a:spcPct val="100000"/>
              </a:lnSpc>
              <a:spcBef>
                <a:spcPts val="0"/>
              </a:spcBef>
              <a:spcAft>
                <a:spcPts val="0"/>
              </a:spcAft>
              <a:buClrTx/>
              <a:buFont typeface="Arial" charset="0"/>
              <a:buChar char="•"/>
            </a:pPr>
            <a:r>
              <a:rPr lang="es-ES_tradnl" dirty="0" smtClean="0"/>
              <a:t>FACEBOOK</a:t>
            </a:r>
          </a:p>
          <a:p>
            <a:pPr lvl="2">
              <a:lnSpc>
                <a:spcPct val="100000"/>
              </a:lnSpc>
              <a:spcBef>
                <a:spcPts val="0"/>
              </a:spcBef>
              <a:spcAft>
                <a:spcPts val="0"/>
              </a:spcAft>
              <a:buClrTx/>
              <a:buFont typeface="Arial" charset="0"/>
              <a:buChar char="•"/>
            </a:pPr>
            <a:r>
              <a:rPr lang="es-ES_tradnl" dirty="0" smtClean="0"/>
              <a:t>TWITTER</a:t>
            </a:r>
          </a:p>
          <a:p>
            <a:pPr lvl="2">
              <a:lnSpc>
                <a:spcPct val="100000"/>
              </a:lnSpc>
              <a:spcBef>
                <a:spcPts val="0"/>
              </a:spcBef>
              <a:spcAft>
                <a:spcPts val="0"/>
              </a:spcAft>
              <a:buClrTx/>
              <a:buFont typeface="Arial" charset="0"/>
              <a:buChar char="•"/>
            </a:pPr>
            <a:r>
              <a:rPr lang="es-ES_tradnl" dirty="0" smtClean="0"/>
              <a:t>SKYPE</a:t>
            </a:r>
          </a:p>
          <a:p>
            <a:pPr lvl="2">
              <a:lnSpc>
                <a:spcPct val="100000"/>
              </a:lnSpc>
              <a:spcBef>
                <a:spcPts val="0"/>
              </a:spcBef>
              <a:spcAft>
                <a:spcPts val="0"/>
              </a:spcAft>
              <a:buClrTx/>
              <a:buFont typeface="Arial" charset="0"/>
              <a:buChar char="•"/>
            </a:pPr>
            <a:r>
              <a:rPr lang="es-ES_tradnl" dirty="0" smtClean="0"/>
              <a:t>INSTAGRAM</a:t>
            </a:r>
          </a:p>
          <a:p>
            <a:pPr lvl="2">
              <a:lnSpc>
                <a:spcPct val="100000"/>
              </a:lnSpc>
              <a:spcBef>
                <a:spcPts val="0"/>
              </a:spcBef>
              <a:spcAft>
                <a:spcPts val="0"/>
              </a:spcAft>
              <a:buClrTx/>
              <a:buFont typeface="Arial" charset="0"/>
              <a:buChar char="•"/>
            </a:pPr>
            <a:r>
              <a:rPr lang="es-ES_tradnl" dirty="0" smtClean="0"/>
              <a:t>YOUTUBE</a:t>
            </a:r>
          </a:p>
        </p:txBody>
      </p:sp>
    </p:spTree>
    <p:extLst>
      <p:ext uri="{BB962C8B-B14F-4D97-AF65-F5344CB8AC3E}">
        <p14:creationId xmlns:p14="http://schemas.microsoft.com/office/powerpoint/2010/main" val="15313792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9" y="0"/>
            <a:ext cx="9720072" cy="1499616"/>
          </a:xfrm>
        </p:spPr>
        <p:txBody>
          <a:bodyPr>
            <a:normAutofit/>
          </a:bodyPr>
          <a:lstStyle/>
          <a:p>
            <a:r>
              <a:rPr lang="es-ES_tradnl" sz="7200" dirty="0" smtClean="0">
                <a:solidFill>
                  <a:schemeClr val="accent2"/>
                </a:solidFill>
              </a:rPr>
              <a:t>ICONOGRAF</a:t>
            </a:r>
            <a:r>
              <a:rPr lang="es-ES" sz="7200" dirty="0" smtClean="0">
                <a:solidFill>
                  <a:schemeClr val="accent2"/>
                </a:solidFill>
              </a:rPr>
              <a:t>ÍA UNIVERSAL</a:t>
            </a:r>
            <a:endParaRPr lang="es-ES_tradnl" sz="7200" dirty="0">
              <a:solidFill>
                <a:schemeClr val="accent2"/>
              </a:solidFill>
            </a:endParaRPr>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95893" y="2185417"/>
            <a:ext cx="629221" cy="629221"/>
          </a:xfrm>
          <a:prstGeom prst="rect">
            <a:avLst/>
          </a:prstGeom>
        </p:spPr>
      </p:pic>
      <p:pic>
        <p:nvPicPr>
          <p:cNvPr id="6" name="Imagen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5893" y="3700464"/>
            <a:ext cx="629222" cy="629222"/>
          </a:xfrm>
          <a:prstGeom prst="rect">
            <a:avLst/>
          </a:prstGeom>
        </p:spPr>
      </p:pic>
      <p:pic>
        <p:nvPicPr>
          <p:cNvPr id="7"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95893" y="4458276"/>
            <a:ext cx="629222" cy="629222"/>
          </a:xfrm>
          <a:prstGeom prst="rect">
            <a:avLst/>
          </a:prstGeom>
        </p:spPr>
      </p:pic>
      <p:sp>
        <p:nvSpPr>
          <p:cNvPr id="8" name="CuadroTexto 7"/>
          <p:cNvSpPr txBox="1"/>
          <p:nvPr/>
        </p:nvSpPr>
        <p:spPr>
          <a:xfrm>
            <a:off x="4557713" y="2315361"/>
            <a:ext cx="2235420" cy="369332"/>
          </a:xfrm>
          <a:prstGeom prst="rect">
            <a:avLst/>
          </a:prstGeom>
          <a:noFill/>
        </p:spPr>
        <p:txBody>
          <a:bodyPr wrap="none" rtlCol="0">
            <a:spAutoFit/>
          </a:bodyPr>
          <a:lstStyle/>
          <a:p>
            <a:r>
              <a:rPr lang="es-ES_tradnl" smtClean="0"/>
              <a:t>ENCENDER / APAGAR</a:t>
            </a:r>
            <a:endParaRPr lang="es-ES_tradnl"/>
          </a:p>
        </p:txBody>
      </p:sp>
      <p:sp>
        <p:nvSpPr>
          <p:cNvPr id="10" name="CuadroTexto 9"/>
          <p:cNvSpPr txBox="1"/>
          <p:nvPr/>
        </p:nvSpPr>
        <p:spPr>
          <a:xfrm>
            <a:off x="4557713" y="3830407"/>
            <a:ext cx="683200" cy="369332"/>
          </a:xfrm>
          <a:prstGeom prst="rect">
            <a:avLst/>
          </a:prstGeom>
          <a:noFill/>
        </p:spPr>
        <p:txBody>
          <a:bodyPr wrap="none" rtlCol="0">
            <a:spAutoFit/>
          </a:bodyPr>
          <a:lstStyle/>
          <a:p>
            <a:r>
              <a:rPr lang="es-ES_tradnl" smtClean="0"/>
              <a:t>WI FI</a:t>
            </a:r>
            <a:endParaRPr lang="es-ES_tradnl" dirty="0"/>
          </a:p>
        </p:txBody>
      </p:sp>
      <p:sp>
        <p:nvSpPr>
          <p:cNvPr id="11" name="CuadroTexto 10"/>
          <p:cNvSpPr txBox="1"/>
          <p:nvPr/>
        </p:nvSpPr>
        <p:spPr>
          <a:xfrm>
            <a:off x="4584988" y="4587930"/>
            <a:ext cx="640240" cy="369332"/>
          </a:xfrm>
          <a:prstGeom prst="rect">
            <a:avLst/>
          </a:prstGeom>
          <a:noFill/>
        </p:spPr>
        <p:txBody>
          <a:bodyPr wrap="none" rtlCol="0">
            <a:spAutoFit/>
          </a:bodyPr>
          <a:lstStyle/>
          <a:p>
            <a:r>
              <a:rPr lang="es-ES_tradnl" dirty="0" smtClean="0"/>
              <a:t>PLAY</a:t>
            </a:r>
            <a:endParaRPr lang="es-ES_tradnl" dirty="0"/>
          </a:p>
        </p:txBody>
      </p:sp>
      <p:sp>
        <p:nvSpPr>
          <p:cNvPr id="12" name="CuadroTexto 11"/>
          <p:cNvSpPr txBox="1"/>
          <p:nvPr/>
        </p:nvSpPr>
        <p:spPr>
          <a:xfrm>
            <a:off x="4613660" y="5345453"/>
            <a:ext cx="3464603" cy="369332"/>
          </a:xfrm>
          <a:prstGeom prst="rect">
            <a:avLst/>
          </a:prstGeom>
          <a:noFill/>
        </p:spPr>
        <p:txBody>
          <a:bodyPr wrap="none" rtlCol="0">
            <a:spAutoFit/>
          </a:bodyPr>
          <a:lstStyle/>
          <a:p>
            <a:r>
              <a:rPr lang="es-ES_tradnl" dirty="0" smtClean="0"/>
              <a:t>ARROBA / CORREO ELECTR</a:t>
            </a:r>
            <a:r>
              <a:rPr lang="es-ES" dirty="0" smtClean="0"/>
              <a:t>ÓNICO</a:t>
            </a:r>
            <a:endParaRPr lang="es-ES_tradnl" dirty="0"/>
          </a:p>
        </p:txBody>
      </p:sp>
      <p:pic>
        <p:nvPicPr>
          <p:cNvPr id="13" name="Imagen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95893" y="5216089"/>
            <a:ext cx="629222" cy="629222"/>
          </a:xfrm>
          <a:prstGeom prst="rect">
            <a:avLst/>
          </a:prstGeom>
        </p:spPr>
      </p:pic>
      <p:pic>
        <p:nvPicPr>
          <p:cNvPr id="16" name="Imagen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63032" y="2939318"/>
            <a:ext cx="747521" cy="732571"/>
          </a:xfrm>
          <a:prstGeom prst="rect">
            <a:avLst/>
          </a:prstGeom>
        </p:spPr>
      </p:pic>
      <p:sp>
        <p:nvSpPr>
          <p:cNvPr id="17" name="CuadroTexto 16"/>
          <p:cNvSpPr txBox="1"/>
          <p:nvPr/>
        </p:nvSpPr>
        <p:spPr>
          <a:xfrm>
            <a:off x="4557713" y="3072884"/>
            <a:ext cx="3370025" cy="369332"/>
          </a:xfrm>
          <a:prstGeom prst="rect">
            <a:avLst/>
          </a:prstGeom>
          <a:noFill/>
        </p:spPr>
        <p:txBody>
          <a:bodyPr wrap="none" rtlCol="0">
            <a:spAutoFit/>
          </a:bodyPr>
          <a:lstStyle/>
          <a:p>
            <a:r>
              <a:rPr lang="es-ES_tradnl" dirty="0" smtClean="0"/>
              <a:t>WINDOWS MICROSOFT / INICIO</a:t>
            </a:r>
            <a:endParaRPr lang="es-ES_tradnl" dirty="0"/>
          </a:p>
        </p:txBody>
      </p:sp>
      <p:pic>
        <p:nvPicPr>
          <p:cNvPr id="3" name="Imagen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63032" y="5973902"/>
            <a:ext cx="861820" cy="689456"/>
          </a:xfrm>
          <a:prstGeom prst="rect">
            <a:avLst/>
          </a:prstGeom>
        </p:spPr>
      </p:pic>
      <p:sp>
        <p:nvSpPr>
          <p:cNvPr id="14" name="CuadroTexto 13"/>
          <p:cNvSpPr txBox="1"/>
          <p:nvPr/>
        </p:nvSpPr>
        <p:spPr>
          <a:xfrm>
            <a:off x="4613660" y="6102976"/>
            <a:ext cx="1153777" cy="369332"/>
          </a:xfrm>
          <a:prstGeom prst="rect">
            <a:avLst/>
          </a:prstGeom>
          <a:noFill/>
        </p:spPr>
        <p:txBody>
          <a:bodyPr wrap="none" rtlCol="0">
            <a:spAutoFit/>
          </a:bodyPr>
          <a:lstStyle/>
          <a:p>
            <a:r>
              <a:rPr lang="es-ES" dirty="0" smtClean="0"/>
              <a:t>VOLUMEN</a:t>
            </a:r>
            <a:endParaRPr lang="es-ES_tradnl" dirty="0"/>
          </a:p>
        </p:txBody>
      </p:sp>
    </p:spTree>
    <p:extLst>
      <p:ext uri="{BB962C8B-B14F-4D97-AF65-F5344CB8AC3E}">
        <p14:creationId xmlns:p14="http://schemas.microsoft.com/office/powerpoint/2010/main" val="120508061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6138</TotalTime>
  <Words>3193</Words>
  <Application>Microsoft Macintosh PowerPoint</Application>
  <PresentationFormat>Panorámica</PresentationFormat>
  <Paragraphs>512</Paragraphs>
  <Slides>78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78</vt:i4>
      </vt:variant>
    </vt:vector>
  </HeadingPairs>
  <TitlesOfParts>
    <vt:vector size="84" baseType="lpstr">
      <vt:lpstr>Calibri</vt:lpstr>
      <vt:lpstr>Tw Cen MT</vt:lpstr>
      <vt:lpstr>Tw Cen MT Condensed</vt:lpstr>
      <vt:lpstr>Wingdings 3</vt:lpstr>
      <vt:lpstr>Arial</vt:lpstr>
      <vt:lpstr>Integral</vt:lpstr>
      <vt:lpstr>CURSO DE COMPUTACIÓN E INTERNET</vt:lpstr>
      <vt:lpstr>TEMARIO</vt:lpstr>
      <vt:lpstr>SESIÓN 1</vt:lpstr>
      <vt:lpstr>¿POR QUÉ QUEREMOS USAR INTERNET?</vt:lpstr>
      <vt:lpstr>EQUIPO DE COMPUTO BÁSICO</vt:lpstr>
      <vt:lpstr>HARDWARE Y SOFTWARE</vt:lpstr>
      <vt:lpstr>INTERNET</vt:lpstr>
      <vt:lpstr>Posibilidades en INTERNET</vt:lpstr>
      <vt:lpstr>ICONOGRAFÍA UNIVERSAL</vt:lpstr>
      <vt:lpstr>TECLADO</vt:lpstr>
      <vt:lpstr>MOUSE</vt:lpstr>
      <vt:lpstr>ICONOGRAFÍA DE PROGRAMAS Y REDES SOCIALES</vt:lpstr>
      <vt:lpstr>Presentación de PowerPoint</vt:lpstr>
      <vt:lpstr>Presentación de PowerPoint</vt:lpstr>
      <vt:lpstr>Presentación de PowerPoint</vt:lpstr>
      <vt:lpstr>Presentación de PowerPoint</vt:lpstr>
      <vt:lpstr>Presentación de PowerPoint</vt:lpstr>
      <vt:lpstr>¿QUÉ ES EL HARDWARE?  DA UN EJEMPLO DE HARDWARE</vt:lpstr>
      <vt:lpstr>¿CUÁLES SON LOS 4 ELEMENTOS BÁSICOS DE UNA COMPUTADORA?</vt:lpstr>
      <vt:lpstr>¿CUÁL ES ESTE ÍCONO?</vt:lpstr>
      <vt:lpstr>¿CUÁL ES ESTE BOTÓN?</vt:lpstr>
      <vt:lpstr>MENCIONA 3 USOS DEL INTERNET</vt:lpstr>
      <vt:lpstr>¿CUÁLES SON ESTOS ÍCONOS?</vt:lpstr>
      <vt:lpstr>EJERCICIOS</vt:lpstr>
      <vt:lpstr>SESIÓN 2 y 3</vt:lpstr>
      <vt:lpstr>ESCRITORIO</vt:lpstr>
      <vt:lpstr>ESCRITORIO</vt:lpstr>
      <vt:lpstr>ESCRITORIO</vt:lpstr>
      <vt:lpstr>Presentación de PowerPoint</vt:lpstr>
      <vt:lpstr>ESCRITORIO</vt:lpstr>
      <vt:lpstr>ESCRITORIO</vt:lpstr>
      <vt:lpstr>NAVEGADOR</vt:lpstr>
      <vt:lpstr>Presentación de PowerPoint</vt:lpstr>
      <vt:lpstr>SESIÓN 4</vt:lpstr>
      <vt:lpstr>Presentación de PowerPoint</vt:lpstr>
      <vt:lpstr>Presentación de PowerPoint</vt:lpstr>
      <vt:lpstr>BARRA DE DIRECCIONES</vt:lpstr>
      <vt:lpstr>GOOGLE</vt:lpstr>
      <vt:lpstr>GOOGLE</vt:lpstr>
      <vt:lpstr>FACEBOOK</vt:lpstr>
      <vt:lpstr>FACEBOOK</vt:lpstr>
      <vt:lpstr>FACEBOOK</vt:lpstr>
      <vt:lpstr>FACEBOOK</vt:lpstr>
      <vt:lpstr>FACEBOOK</vt:lpstr>
      <vt:lpstr>FACEBOOK</vt:lpstr>
      <vt:lpstr>SESIÓN 5</vt:lpstr>
      <vt:lpstr>Presentación de PowerPoint</vt:lpstr>
      <vt:lpstr>Presentación de PowerPoint</vt:lpstr>
      <vt:lpstr>Presentación de PowerPoint</vt:lpstr>
      <vt:lpstr>Presentación de PowerPoint</vt:lpstr>
      <vt:lpstr>¿CUÁL ES EL EQUIPO BÁSICO DE COMPUTO?</vt:lpstr>
      <vt:lpstr>¿QUÉ ES EL HARDWARE? DA DOS EJEMPLOS</vt:lpstr>
      <vt:lpstr>¿QUÉ ES EL SOFTWARE? DA DOS EJEMPLOS</vt:lpstr>
      <vt:lpstr>¿QUÉ ES INTERNET? DA LA DEFINICIÓN MÁS CORTA _ _ _  DE  _ _ _ _ _</vt:lpstr>
      <vt:lpstr>MENCIONA 5 ACTIVIDADES O POSIBILIDADES QUE SE PUEDEN REALIZAR EN INTERNET</vt:lpstr>
      <vt:lpstr>Presentación de PowerPoint</vt:lpstr>
      <vt:lpstr>Presentación de PowerPoint</vt:lpstr>
      <vt:lpstr>¿CÓMO DEFINIRÍAS EL ESCRITORIO DE UNA COMPUTADORA Y QUE PUEDES ENCONTRAR EN EL?</vt:lpstr>
      <vt:lpstr>Presentación de PowerPoint</vt:lpstr>
      <vt:lpstr>Presentación de PowerPoint</vt:lpstr>
      <vt:lpstr>Presentación de PowerPoint</vt:lpstr>
      <vt:lpstr>Presentación de PowerPoint</vt:lpstr>
      <vt:lpstr>SESIÓN 6</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CURSO DE COMPUTACIÓN E INTERNET</dc:title>
  <dc:creator>Usuario de Microsoft Office</dc:creator>
  <cp:lastModifiedBy>Usuario de Microsoft Office</cp:lastModifiedBy>
  <cp:revision>91</cp:revision>
  <cp:lastPrinted>2016-06-15T05:49:16Z</cp:lastPrinted>
  <dcterms:created xsi:type="dcterms:W3CDTF">2016-06-13T03:40:48Z</dcterms:created>
  <dcterms:modified xsi:type="dcterms:W3CDTF">2016-08-12T18:12:19Z</dcterms:modified>
</cp:coreProperties>
</file>